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5"/>
    <p:sldMasterId id="214748369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Nunito"/>
      <p:regular r:id="rId52"/>
      <p:bold r:id="rId53"/>
      <p:italic r:id="rId54"/>
      <p:boldItalic r:id="rId55"/>
    </p:embeddedFont>
    <p:embeddedFont>
      <p:font typeface="Montserrat"/>
      <p:regular r:id="rId56"/>
      <p:bold r:id="rId57"/>
      <p:italic r:id="rId58"/>
      <p:boldItalic r:id="rId59"/>
    </p:embeddedFont>
    <p:embeddedFont>
      <p:font typeface="Montserrat Medium"/>
      <p:regular r:id="rId60"/>
      <p:bold r:id="rId61"/>
      <p:italic r:id="rId62"/>
      <p:boldItalic r:id="rId63"/>
    </p:embeddedFont>
    <p:embeddedFont>
      <p:font typeface="Maven Pro"/>
      <p:regular r:id="rId64"/>
      <p:bold r:id="rId65"/>
    </p:embeddedFont>
    <p:embeddedFont>
      <p:font typeface="Montserrat ExtraBold"/>
      <p:bold r:id="rId66"/>
      <p:boldItalic r:id="rId67"/>
    </p:embeddedFont>
    <p:embeddedFont>
      <p:font typeface="Oswald"/>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025D0A-EC7C-4C67-8FF9-43E8560164C8}">
  <a:tblStyle styleId="{A0025D0A-EC7C-4C67-8FF9-43E8560164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Medium-italic.fntdata"/><Relationship Id="rId61" Type="http://schemas.openxmlformats.org/officeDocument/2006/relationships/font" Target="fonts/MontserratMedium-bold.fntdata"/><Relationship Id="rId20" Type="http://schemas.openxmlformats.org/officeDocument/2006/relationships/slide" Target="slides/slide13.xml"/><Relationship Id="rId64" Type="http://schemas.openxmlformats.org/officeDocument/2006/relationships/font" Target="fonts/MavenPro-regular.fntdata"/><Relationship Id="rId63" Type="http://schemas.openxmlformats.org/officeDocument/2006/relationships/font" Target="fonts/MontserratMedium-boldItalic.fntdata"/><Relationship Id="rId22" Type="http://schemas.openxmlformats.org/officeDocument/2006/relationships/slide" Target="slides/slide15.xml"/><Relationship Id="rId66" Type="http://schemas.openxmlformats.org/officeDocument/2006/relationships/font" Target="fonts/MontserratExtraBold-bold.fntdata"/><Relationship Id="rId21" Type="http://schemas.openxmlformats.org/officeDocument/2006/relationships/slide" Target="slides/slide14.xml"/><Relationship Id="rId65" Type="http://schemas.openxmlformats.org/officeDocument/2006/relationships/font" Target="fonts/MavenPro-bold.fntdata"/><Relationship Id="rId24" Type="http://schemas.openxmlformats.org/officeDocument/2006/relationships/slide" Target="slides/slide17.xml"/><Relationship Id="rId68" Type="http://schemas.openxmlformats.org/officeDocument/2006/relationships/font" Target="fonts/Oswald-regular.fntdata"/><Relationship Id="rId23" Type="http://schemas.openxmlformats.org/officeDocument/2006/relationships/slide" Target="slides/slide16.xml"/><Relationship Id="rId67" Type="http://schemas.openxmlformats.org/officeDocument/2006/relationships/font" Target="fonts/MontserratExtraBold-boldItalic.fntdata"/><Relationship Id="rId60" Type="http://schemas.openxmlformats.org/officeDocument/2006/relationships/font" Target="fonts/MontserratMedium-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swald-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4.xml"/><Relationship Id="rId55" Type="http://schemas.openxmlformats.org/officeDocument/2006/relationships/font" Target="fonts/Nunito-boldItalic.fntdata"/><Relationship Id="rId10" Type="http://schemas.openxmlformats.org/officeDocument/2006/relationships/slide" Target="slides/slide3.xml"/><Relationship Id="rId54" Type="http://schemas.openxmlformats.org/officeDocument/2006/relationships/font" Target="fonts/Nunito-italic.fntdata"/><Relationship Id="rId13" Type="http://schemas.openxmlformats.org/officeDocument/2006/relationships/slide" Target="slides/slide6.xml"/><Relationship Id="rId57" Type="http://schemas.openxmlformats.org/officeDocument/2006/relationships/font" Target="fonts/Montserrat-bold.fntdata"/><Relationship Id="rId12" Type="http://schemas.openxmlformats.org/officeDocument/2006/relationships/slide" Target="slides/slide5.xml"/><Relationship Id="rId56" Type="http://schemas.openxmlformats.org/officeDocument/2006/relationships/font" Target="fonts/Montserrat-regular.fntdata"/><Relationship Id="rId15" Type="http://schemas.openxmlformats.org/officeDocument/2006/relationships/slide" Target="slides/slide8.xml"/><Relationship Id="rId59" Type="http://schemas.openxmlformats.org/officeDocument/2006/relationships/font" Target="fonts/Montserrat-boldItalic.fntdata"/><Relationship Id="rId14" Type="http://schemas.openxmlformats.org/officeDocument/2006/relationships/slide" Target="slides/slide7.xml"/><Relationship Id="rId58" Type="http://schemas.openxmlformats.org/officeDocument/2006/relationships/font" Target="fonts/Montserra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2f11e4d4f0_1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2f11e4d4f0_1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2f11e4d4f0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2f11e4d4f0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f11e4d4f0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2f11e4d4f0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2f11e4d4f0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2f11e4d4f0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2f11e4d4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2f11e4d4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2f11e4d4f0_1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2f11e4d4f0_1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2f11e4d4f0_4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2f11e4d4f0_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2f11e4d4f0_4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2f11e4d4f0_4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2f11e4d4f0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2f11e4d4f0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2f11e4d4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2f11e4d4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2f11e4d4f0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2f11e4d4f0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2f11e4d4f0_1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2f11e4d4f0_1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f11e4d4f0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2f11e4d4f0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Trong </a:t>
            </a:r>
            <a:r>
              <a:rPr lang="vi"/>
              <a:t>architecture có khối mutil head attention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2f11e4d4f0_6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2f11e4d4f0_6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2f11e4d4f0_6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2f11e4d4f0_6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vi" sz="1350">
                <a:solidFill>
                  <a:srgbClr val="333333"/>
                </a:solidFill>
                <a:highlight>
                  <a:srgbClr val="FFFFFF"/>
                </a:highlight>
              </a:rPr>
              <a:t>Đầu tiên, với môi từ chúng ta cần tạo ra 3 vector: query, key, value vector bằng cách nhân ma trận biểu diễn các từ đầu vào với ma trận học tương ứng.</a:t>
            </a:r>
            <a:endParaRPr sz="1350">
              <a:solidFill>
                <a:srgbClr val="333333"/>
              </a:solidFill>
              <a:highlight>
                <a:srgbClr val="FFFFFF"/>
              </a:highlight>
            </a:endParaRPr>
          </a:p>
          <a:p>
            <a:pPr indent="-314325" lvl="0" marL="457200" rtl="0" algn="l">
              <a:lnSpc>
                <a:spcPct val="115000"/>
              </a:lnSpc>
              <a:spcBef>
                <a:spcPts val="1100"/>
              </a:spcBef>
              <a:spcAft>
                <a:spcPts val="0"/>
              </a:spcAft>
              <a:buClr>
                <a:srgbClr val="333333"/>
              </a:buClr>
              <a:buSzPts val="1350"/>
              <a:buChar char="●"/>
            </a:pPr>
            <a:r>
              <a:rPr lang="vi" sz="1350">
                <a:solidFill>
                  <a:srgbClr val="333333"/>
                </a:solidFill>
                <a:highlight>
                  <a:srgbClr val="FFFFFF"/>
                </a:highlight>
              </a:rPr>
              <a:t>query vector: vector dùng để chứa thông tin của từ được tìm kiếm.Giống như là câu query của google search.</a:t>
            </a:r>
            <a:endParaRPr sz="1350">
              <a:solidFill>
                <a:srgbClr val="333333"/>
              </a:solidFill>
              <a:highlight>
                <a:srgbClr val="FFFFFF"/>
              </a:highlight>
            </a:endParaRPr>
          </a:p>
          <a:p>
            <a:pPr indent="-314325" lvl="0" marL="457200" rtl="0" algn="l">
              <a:lnSpc>
                <a:spcPct val="115000"/>
              </a:lnSpc>
              <a:spcBef>
                <a:spcPts val="0"/>
              </a:spcBef>
              <a:spcAft>
                <a:spcPts val="0"/>
              </a:spcAft>
              <a:buClr>
                <a:srgbClr val="333333"/>
              </a:buClr>
              <a:buSzPts val="1350"/>
              <a:buChar char="●"/>
            </a:pPr>
            <a:r>
              <a:rPr lang="vi" sz="1350">
                <a:solidFill>
                  <a:srgbClr val="333333"/>
                </a:solidFill>
                <a:highlight>
                  <a:srgbClr val="FFFFFF"/>
                </a:highlight>
              </a:rPr>
              <a:t>key vector: vector dùng để biểu diễn thông tin các từ được so sánh với từ cần tìm kiếm ở trên. Ví dụ, như các trang web mà google sẽ so sánh với từ khóa mà bạn tìm kiếm.</a:t>
            </a:r>
            <a:endParaRPr sz="1350">
              <a:solidFill>
                <a:srgbClr val="333333"/>
              </a:solidFill>
              <a:highlight>
                <a:srgbClr val="FFFFFF"/>
              </a:highlight>
            </a:endParaRPr>
          </a:p>
          <a:p>
            <a:pPr indent="-314325" lvl="0" marL="457200" rtl="0" algn="l">
              <a:lnSpc>
                <a:spcPct val="115000"/>
              </a:lnSpc>
              <a:spcBef>
                <a:spcPts val="0"/>
              </a:spcBef>
              <a:spcAft>
                <a:spcPts val="0"/>
              </a:spcAft>
              <a:buClr>
                <a:srgbClr val="333333"/>
              </a:buClr>
              <a:buSzPts val="1350"/>
              <a:buChar char="●"/>
            </a:pPr>
            <a:r>
              <a:rPr lang="vi" sz="1350">
                <a:solidFill>
                  <a:srgbClr val="333333"/>
                </a:solidFill>
                <a:highlight>
                  <a:srgbClr val="FFFFFF"/>
                </a:highlight>
              </a:rPr>
              <a:t>value vector: vector biểu diễn nội dung, ý nghĩa của các từ. Các bạn có thể tượng tượng, nó như là nội dung trang web được hiển thị cho người dùng sau khi tìm kiếm.</a:t>
            </a:r>
            <a:endParaRPr sz="1350">
              <a:solidFill>
                <a:srgbClr val="333333"/>
              </a:solidFill>
              <a:highlight>
                <a:srgbClr val="FFFFFF"/>
              </a:highlight>
            </a:endParaRPr>
          </a:p>
          <a:p>
            <a:pPr indent="0" lvl="0" marL="0" rtl="0" algn="l">
              <a:spcBef>
                <a:spcPts val="11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2f11e4d4f0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2f11e4d4f0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1100"/>
              </a:spcBef>
              <a:spcAft>
                <a:spcPts val="0"/>
              </a:spcAft>
              <a:buClr>
                <a:srgbClr val="333333"/>
              </a:buClr>
              <a:buSzPts val="1350"/>
              <a:buChar char="●"/>
            </a:pPr>
            <a:r>
              <a:rPr lang="vi" sz="1350">
                <a:solidFill>
                  <a:srgbClr val="333333"/>
                </a:solidFill>
                <a:highlight>
                  <a:srgbClr val="FFFFFF"/>
                </a:highlight>
              </a:rPr>
              <a:t>Bước 1: Tính ma trận query, key, value bằng cách khởi tạo 3 ma trận trọng số query, key, vector. Sau đó nhân input với các ma trận trọng số này để tạo thành 3 ma trận tương ứng.</a:t>
            </a:r>
            <a:endParaRPr sz="1350">
              <a:solidFill>
                <a:srgbClr val="333333"/>
              </a:solidFill>
              <a:highlight>
                <a:srgbClr val="FFFFFF"/>
              </a:highlight>
            </a:endParaRPr>
          </a:p>
          <a:p>
            <a:pPr indent="-314325" lvl="0" marL="457200" rtl="0" algn="l">
              <a:lnSpc>
                <a:spcPct val="115000"/>
              </a:lnSpc>
              <a:spcBef>
                <a:spcPts val="0"/>
              </a:spcBef>
              <a:spcAft>
                <a:spcPts val="0"/>
              </a:spcAft>
              <a:buClr>
                <a:srgbClr val="333333"/>
              </a:buClr>
              <a:buSzPts val="1350"/>
              <a:buChar char="●"/>
            </a:pPr>
            <a:r>
              <a:rPr lang="vi" sz="1350">
                <a:solidFill>
                  <a:srgbClr val="333333"/>
                </a:solidFill>
                <a:highlight>
                  <a:srgbClr val="FFFFFF"/>
                </a:highlight>
              </a:rPr>
              <a:t>Bước 2: Tính attention weights. Nhân 2 ma trận key, query vừa được tính ở trên với nhau để với ý nghĩa là so sánh giữa câu query và key để học mối tương quan. Sau đó thì chuẩn hóa về đoạn [0-1] bằng hàm softmax. 1 có nghĩa là câu query giống với key, 0 có nghĩa là không giống.</a:t>
            </a:r>
            <a:endParaRPr sz="1350">
              <a:solidFill>
                <a:srgbClr val="333333"/>
              </a:solidFill>
              <a:highlight>
                <a:srgbClr val="FFFFFF"/>
              </a:highlight>
            </a:endParaRPr>
          </a:p>
          <a:p>
            <a:pPr indent="-314325" lvl="0" marL="457200" rtl="0" algn="l">
              <a:lnSpc>
                <a:spcPct val="115000"/>
              </a:lnSpc>
              <a:spcBef>
                <a:spcPts val="0"/>
              </a:spcBef>
              <a:spcAft>
                <a:spcPts val="0"/>
              </a:spcAft>
              <a:buClr>
                <a:srgbClr val="333333"/>
              </a:buClr>
              <a:buSzPts val="1350"/>
              <a:buChar char="●"/>
            </a:pPr>
            <a:r>
              <a:rPr lang="vi" sz="1350">
                <a:solidFill>
                  <a:srgbClr val="333333"/>
                </a:solidFill>
                <a:highlight>
                  <a:srgbClr val="FFFFFF"/>
                </a:highlight>
              </a:rPr>
              <a:t>Bước 3: Tính output. Nhân attention weights với ma trận value. Điều này có nghĩa là chúng ta biểu diễn một từ bằng trung bình có trọng số (attention weights) của ma trận value.</a:t>
            </a:r>
            <a:endParaRPr sz="1350">
              <a:solidFill>
                <a:srgbClr val="333333"/>
              </a:solidFill>
              <a:highlight>
                <a:srgbClr val="FFFFFF"/>
              </a:highlight>
            </a:endParaRPr>
          </a:p>
          <a:p>
            <a:pPr indent="0" lvl="0" marL="0" rtl="0" algn="l">
              <a:spcBef>
                <a:spcPts val="11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2f11e4d4f0_6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2f11e4d4f0_6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2f11e4d4f0_6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2f11e4d4f0_6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2f11e4d4f0_6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2f11e4d4f0_6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2f11e4d4f0_6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2f11e4d4f0_6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2f11e4d4f0_6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2f11e4d4f0_6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	    </a:t>
            </a:r>
            <a:r>
              <a:rPr lang="vi">
                <a:solidFill>
                  <a:schemeClr val="dk1"/>
                </a:solidFill>
              </a:rPr>
              <a:t>[0, 4, 2]</a:t>
            </a:r>
            <a:endParaRPr>
              <a:solidFill>
                <a:schemeClr val="dk1"/>
              </a:solidFill>
            </a:endParaRPr>
          </a:p>
          <a:p>
            <a:pPr indent="0" lvl="0" marL="0" rtl="0" algn="l">
              <a:spcBef>
                <a:spcPts val="0"/>
              </a:spcBef>
              <a:spcAft>
                <a:spcPts val="0"/>
              </a:spcAft>
              <a:buNone/>
            </a:pPr>
            <a:r>
              <a:rPr lang="vi">
                <a:solidFill>
                  <a:schemeClr val="dk1"/>
                </a:solidFill>
              </a:rPr>
              <a:t>[1, 0, 2] x [1, 4, 3]  = [2, 4, 4]</a:t>
            </a:r>
            <a:endParaRPr>
              <a:solidFill>
                <a:schemeClr val="dk1"/>
              </a:solidFill>
            </a:endParaRPr>
          </a:p>
          <a:p>
            <a:pPr indent="0" lvl="0" marL="0" rtl="0" algn="l">
              <a:spcBef>
                <a:spcPts val="0"/>
              </a:spcBef>
              <a:spcAft>
                <a:spcPts val="0"/>
              </a:spcAft>
              <a:buClr>
                <a:schemeClr val="dk1"/>
              </a:buClr>
              <a:buSzPts val="1100"/>
              <a:buFont typeface="Arial"/>
              <a:buNone/>
            </a:pPr>
            <a:r>
              <a:rPr lang="vi">
                <a:solidFill>
                  <a:schemeClr val="dk1"/>
                </a:solidFill>
              </a:rPr>
              <a:t>	    [1, 0, 1]</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2f11e4d4f0_6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2f11e4d4f0_6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2f11e4d4f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2f11e4d4f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2f11e4d4f0_6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2f11e4d4f0_6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2f11e4d4f0_6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2f11e4d4f0_6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Tương tự lặp lại cho 3 input</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2f11e4d4f0_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2f11e4d4f0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Multi head attention chúng ta chỉ cần concat cái lớp head attention lại là được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2f11e4d4f0_1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2f11e4d4f0_1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2f11e4d4f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2f11e4d4f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2f11e4d4f0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2f11e4d4f0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2f11e4d4f0_9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2f11e4d4f0_9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2f11e4d4f0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2f11e4d4f0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2f11e4d4f0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2f11e4d4f0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2f11e4d4f0_1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2f11e4d4f0_1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2f11e4d4f0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2f11e4d4f0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2f11e4d4f0_9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2f11e4d4f0_9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2f11e4d4f0_9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2f11e4d4f0_9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2f11e4d4f0_9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2f11e4d4f0_9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2f11e4d4f0_9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2f11e4d4f0_9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2f11e4d4f0_9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2f11e4d4f0_9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2f11e4d4f0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2f11e4d4f0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f11e4d4f0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2f11e4d4f0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2f11e4d4f0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2f11e4d4f0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2f11e4d4f0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2f11e4d4f0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2f11e4d4f0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2f11e4d4f0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75" name="Google Shape;275;p13"/>
          <p:cNvSpPr txBox="1"/>
          <p:nvPr>
            <p:ph idx="1" type="body"/>
          </p:nvPr>
        </p:nvSpPr>
        <p:spPr>
          <a:xfrm>
            <a:off x="938500" y="1246025"/>
            <a:ext cx="7172100" cy="3039900"/>
          </a:xfrm>
          <a:prstGeom prst="rect">
            <a:avLst/>
          </a:prstGeom>
        </p:spPr>
        <p:txBody>
          <a:bodyPr anchorCtr="0" anchor="t" bIns="91425" lIns="91425" spcFirstLastPara="1" rIns="91425" wrap="square" tIns="91425">
            <a:norm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0"/>
              </a:spcBef>
              <a:spcAft>
                <a:spcPts val="0"/>
              </a:spcAft>
              <a:buClr>
                <a:schemeClr val="lt1"/>
              </a:buClr>
              <a:buSzPts val="1150"/>
              <a:buChar char="○"/>
              <a:defRPr sz="1150">
                <a:solidFill>
                  <a:schemeClr val="lt1"/>
                </a:solidFill>
              </a:defRPr>
            </a:lvl2pPr>
            <a:lvl3pPr indent="-301625" lvl="2" marL="1371600" rtl="0">
              <a:spcBef>
                <a:spcPts val="0"/>
              </a:spcBef>
              <a:spcAft>
                <a:spcPts val="0"/>
              </a:spcAft>
              <a:buClr>
                <a:schemeClr val="lt1"/>
              </a:buClr>
              <a:buSzPts val="1150"/>
              <a:buChar char="■"/>
              <a:defRPr sz="1150">
                <a:solidFill>
                  <a:schemeClr val="lt1"/>
                </a:solidFill>
              </a:defRPr>
            </a:lvl3pPr>
            <a:lvl4pPr indent="-301625" lvl="3" marL="1828800" rtl="0">
              <a:spcBef>
                <a:spcPts val="0"/>
              </a:spcBef>
              <a:spcAft>
                <a:spcPts val="0"/>
              </a:spcAft>
              <a:buClr>
                <a:schemeClr val="lt1"/>
              </a:buClr>
              <a:buSzPts val="1150"/>
              <a:buChar char="●"/>
              <a:defRPr sz="1150">
                <a:solidFill>
                  <a:schemeClr val="lt1"/>
                </a:solidFill>
              </a:defRPr>
            </a:lvl4pPr>
            <a:lvl5pPr indent="-301625" lvl="4" marL="2286000" rtl="0">
              <a:spcBef>
                <a:spcPts val="0"/>
              </a:spcBef>
              <a:spcAft>
                <a:spcPts val="0"/>
              </a:spcAft>
              <a:buClr>
                <a:schemeClr val="lt1"/>
              </a:buClr>
              <a:buSzPts val="1150"/>
              <a:buChar char="○"/>
              <a:defRPr sz="1150">
                <a:solidFill>
                  <a:schemeClr val="lt1"/>
                </a:solidFill>
              </a:defRPr>
            </a:lvl5pPr>
            <a:lvl6pPr indent="-301625" lvl="5" marL="2743200" rtl="0">
              <a:spcBef>
                <a:spcPts val="0"/>
              </a:spcBef>
              <a:spcAft>
                <a:spcPts val="0"/>
              </a:spcAft>
              <a:buClr>
                <a:schemeClr val="lt1"/>
              </a:buClr>
              <a:buSzPts val="1150"/>
              <a:buChar char="■"/>
              <a:defRPr sz="1150">
                <a:solidFill>
                  <a:schemeClr val="lt1"/>
                </a:solidFill>
              </a:defRPr>
            </a:lvl6pPr>
            <a:lvl7pPr indent="-301625" lvl="6" marL="3200400" rtl="0">
              <a:spcBef>
                <a:spcPts val="0"/>
              </a:spcBef>
              <a:spcAft>
                <a:spcPts val="0"/>
              </a:spcAft>
              <a:buClr>
                <a:schemeClr val="lt1"/>
              </a:buClr>
              <a:buSzPts val="1150"/>
              <a:buChar char="●"/>
              <a:defRPr sz="1150">
                <a:solidFill>
                  <a:schemeClr val="lt1"/>
                </a:solidFill>
              </a:defRPr>
            </a:lvl7pPr>
            <a:lvl8pPr indent="-301625" lvl="7" marL="3657600" rtl="0">
              <a:spcBef>
                <a:spcPts val="0"/>
              </a:spcBef>
              <a:spcAft>
                <a:spcPts val="0"/>
              </a:spcAft>
              <a:buClr>
                <a:schemeClr val="lt1"/>
              </a:buClr>
              <a:buSzPts val="1150"/>
              <a:buChar char="○"/>
              <a:defRPr sz="1150">
                <a:solidFill>
                  <a:schemeClr val="lt1"/>
                </a:solidFill>
              </a:defRPr>
            </a:lvl8pPr>
            <a:lvl9pPr indent="-301625" lvl="8" marL="4114800" rtl="0">
              <a:spcBef>
                <a:spcPts val="0"/>
              </a:spcBef>
              <a:spcAft>
                <a:spcPts val="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mục 1">
  <p:cSld name="SECTION_HEADER_1">
    <p:bg>
      <p:bgPr>
        <a:blipFill>
          <a:blip r:embed="rId2">
            <a:alphaModFix/>
          </a:blip>
          <a:stretch>
            <a:fillRect/>
          </a:stretch>
        </a:blipFill>
      </p:bgPr>
    </p:bg>
    <p:spTree>
      <p:nvGrpSpPr>
        <p:cNvPr id="276" name="Shape 276"/>
        <p:cNvGrpSpPr/>
        <p:nvPr/>
      </p:nvGrpSpPr>
      <p:grpSpPr>
        <a:xfrm>
          <a:off x="0" y="0"/>
          <a:ext cx="0" cy="0"/>
          <a:chOff x="0" y="0"/>
          <a:chExt cx="0" cy="0"/>
        </a:xfrm>
      </p:grpSpPr>
      <p:sp>
        <p:nvSpPr>
          <p:cNvPr id="277" name="Google Shape;277;p14"/>
          <p:cNvSpPr txBox="1"/>
          <p:nvPr>
            <p:ph type="title"/>
          </p:nvPr>
        </p:nvSpPr>
        <p:spPr>
          <a:xfrm>
            <a:off x="3762670" y="3177750"/>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78" name="Google Shape;278;p14"/>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rm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79" name="Google Shape;279;p14"/>
          <p:cNvSpPr txBox="1"/>
          <p:nvPr>
            <p:ph idx="1" type="subTitle"/>
          </p:nvPr>
        </p:nvSpPr>
        <p:spPr>
          <a:xfrm>
            <a:off x="3762670" y="3720650"/>
            <a:ext cx="3068700" cy="464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100"/>
              <a:buNone/>
              <a:defRPr>
                <a:solidFill>
                  <a:schemeClr val="accent1"/>
                </a:solidFill>
              </a:defRPr>
            </a:lvl2pPr>
            <a:lvl3pPr lvl="2" rtl="0">
              <a:lnSpc>
                <a:spcPct val="100000"/>
              </a:lnSpc>
              <a:spcBef>
                <a:spcPts val="0"/>
              </a:spcBef>
              <a:spcAft>
                <a:spcPts val="0"/>
              </a:spcAft>
              <a:buClr>
                <a:schemeClr val="accent1"/>
              </a:buClr>
              <a:buSzPts val="1100"/>
              <a:buNone/>
              <a:defRPr>
                <a:solidFill>
                  <a:schemeClr val="accent1"/>
                </a:solidFill>
              </a:defRPr>
            </a:lvl3pPr>
            <a:lvl4pPr lvl="3" rtl="0">
              <a:lnSpc>
                <a:spcPct val="100000"/>
              </a:lnSpc>
              <a:spcBef>
                <a:spcPts val="0"/>
              </a:spcBef>
              <a:spcAft>
                <a:spcPts val="0"/>
              </a:spcAft>
              <a:buClr>
                <a:schemeClr val="accent1"/>
              </a:buClr>
              <a:buSzPts val="1100"/>
              <a:buNone/>
              <a:defRPr>
                <a:solidFill>
                  <a:schemeClr val="accent1"/>
                </a:solidFill>
              </a:defRPr>
            </a:lvl4pPr>
            <a:lvl5pPr lvl="4" rtl="0">
              <a:lnSpc>
                <a:spcPct val="100000"/>
              </a:lnSpc>
              <a:spcBef>
                <a:spcPts val="0"/>
              </a:spcBef>
              <a:spcAft>
                <a:spcPts val="0"/>
              </a:spcAft>
              <a:buClr>
                <a:schemeClr val="accent1"/>
              </a:buClr>
              <a:buSzPts val="1100"/>
              <a:buNone/>
              <a:defRPr>
                <a:solidFill>
                  <a:schemeClr val="accent1"/>
                </a:solidFill>
              </a:defRPr>
            </a:lvl5pPr>
            <a:lvl6pPr lvl="5" rtl="0">
              <a:lnSpc>
                <a:spcPct val="100000"/>
              </a:lnSpc>
              <a:spcBef>
                <a:spcPts val="0"/>
              </a:spcBef>
              <a:spcAft>
                <a:spcPts val="0"/>
              </a:spcAft>
              <a:buClr>
                <a:schemeClr val="accent1"/>
              </a:buClr>
              <a:buSzPts val="1100"/>
              <a:buNone/>
              <a:defRPr>
                <a:solidFill>
                  <a:schemeClr val="accent1"/>
                </a:solidFill>
              </a:defRPr>
            </a:lvl6pPr>
            <a:lvl7pPr lvl="6" rtl="0">
              <a:lnSpc>
                <a:spcPct val="100000"/>
              </a:lnSpc>
              <a:spcBef>
                <a:spcPts val="0"/>
              </a:spcBef>
              <a:spcAft>
                <a:spcPts val="0"/>
              </a:spcAft>
              <a:buClr>
                <a:schemeClr val="accent1"/>
              </a:buClr>
              <a:buSzPts val="1100"/>
              <a:buNone/>
              <a:defRPr>
                <a:solidFill>
                  <a:schemeClr val="accent1"/>
                </a:solidFill>
              </a:defRPr>
            </a:lvl7pPr>
            <a:lvl8pPr lvl="7" rtl="0">
              <a:lnSpc>
                <a:spcPct val="100000"/>
              </a:lnSpc>
              <a:spcBef>
                <a:spcPts val="0"/>
              </a:spcBef>
              <a:spcAft>
                <a:spcPts val="0"/>
              </a:spcAft>
              <a:buClr>
                <a:schemeClr val="accent1"/>
              </a:buClr>
              <a:buSzPts val="1100"/>
              <a:buNone/>
              <a:defRPr>
                <a:solidFill>
                  <a:schemeClr val="accent1"/>
                </a:solidFill>
              </a:defRPr>
            </a:lvl8pPr>
            <a:lvl9pPr lvl="8" rtl="0">
              <a:lnSpc>
                <a:spcPct val="100000"/>
              </a:lnSpc>
              <a:spcBef>
                <a:spcPts val="0"/>
              </a:spcBef>
              <a:spcAft>
                <a:spcPts val="0"/>
              </a:spcAft>
              <a:buClr>
                <a:schemeClr val="accent1"/>
              </a:buClr>
              <a:buSzPts val="1100"/>
              <a:buNone/>
              <a:defRPr>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16"/>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85" name="Google Shape;285;p1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17"/>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88" name="Google Shape;288;p17"/>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89" name="Google Shape;289;p17"/>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90" name="Shape 290"/>
        <p:cNvGrpSpPr/>
        <p:nvPr/>
      </p:nvGrpSpPr>
      <p:grpSpPr>
        <a:xfrm>
          <a:off x="0" y="0"/>
          <a:ext cx="0" cy="0"/>
          <a:chOff x="0" y="0"/>
          <a:chExt cx="0" cy="0"/>
        </a:xfrm>
      </p:grpSpPr>
      <p:sp>
        <p:nvSpPr>
          <p:cNvPr id="291" name="Google Shape;291;p1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2" name="Google Shape;292;p18"/>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1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5" name="Google Shape;295;p19"/>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96" name="Google Shape;296;p19"/>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7" name="Shape 297"/>
        <p:cNvGrpSpPr/>
        <p:nvPr/>
      </p:nvGrpSpPr>
      <p:grpSpPr>
        <a:xfrm>
          <a:off x="0" y="0"/>
          <a:ext cx="0" cy="0"/>
          <a:chOff x="0" y="0"/>
          <a:chExt cx="0" cy="0"/>
        </a:xfrm>
      </p:grpSpPr>
      <p:sp>
        <p:nvSpPr>
          <p:cNvPr id="298" name="Google Shape;298;p2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p21"/>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01" name="Google Shape;301;p21"/>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02" name="Shape 302"/>
        <p:cNvGrpSpPr/>
        <p:nvPr/>
      </p:nvGrpSpPr>
      <p:grpSpPr>
        <a:xfrm>
          <a:off x="0" y="0"/>
          <a:ext cx="0" cy="0"/>
          <a:chOff x="0" y="0"/>
          <a:chExt cx="0" cy="0"/>
        </a:xfrm>
      </p:grpSpPr>
      <p:sp>
        <p:nvSpPr>
          <p:cNvPr id="303" name="Google Shape;303;p22"/>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304" name="Google Shape;304;p22"/>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5" name="Google Shape;305;p22"/>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06" name="Shape 306"/>
        <p:cNvGrpSpPr/>
        <p:nvPr/>
      </p:nvGrpSpPr>
      <p:grpSpPr>
        <a:xfrm>
          <a:off x="0" y="0"/>
          <a:ext cx="0" cy="0"/>
          <a:chOff x="0" y="0"/>
          <a:chExt cx="0" cy="0"/>
        </a:xfrm>
      </p:grpSpPr>
      <p:sp>
        <p:nvSpPr>
          <p:cNvPr id="307" name="Google Shape;307;p23"/>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08" name="Google Shape;308;p23"/>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09" name="Google Shape;309;p23"/>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24"/>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12" name="Shape 312"/>
        <p:cNvGrpSpPr/>
        <p:nvPr/>
      </p:nvGrpSpPr>
      <p:grpSpPr>
        <a:xfrm>
          <a:off x="0" y="0"/>
          <a:ext cx="0" cy="0"/>
          <a:chOff x="0" y="0"/>
          <a:chExt cx="0" cy="0"/>
        </a:xfrm>
      </p:grpSpPr>
      <p:sp>
        <p:nvSpPr>
          <p:cNvPr id="313" name="Google Shape;313;p25"/>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14" name="Google Shape;314;p25"/>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15" name="Shape 31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2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18" name="Google Shape;318;p2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319" name="Shape 319"/>
        <p:cNvGrpSpPr/>
        <p:nvPr/>
      </p:nvGrpSpPr>
      <p:grpSpPr>
        <a:xfrm>
          <a:off x="0" y="0"/>
          <a:ext cx="0" cy="0"/>
          <a:chOff x="0" y="0"/>
          <a:chExt cx="0" cy="0"/>
        </a:xfrm>
      </p:grpSpPr>
      <p:sp>
        <p:nvSpPr>
          <p:cNvPr id="320" name="Google Shape;320;p28"/>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21" name="Google Shape;321;p28"/>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22" name="Google Shape;322;p28"/>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23" name="Google Shape;323;p28"/>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24" name="Google Shape;324;p28"/>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25" name="Google Shape;325;p28"/>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26" name="Google Shape;326;p28"/>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27" name="Google Shape;327;p28"/>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28" name="Google Shape;328;p28"/>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29"/>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31" name="Google Shape;331;p29"/>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332" name="Shape 332"/>
        <p:cNvGrpSpPr/>
        <p:nvPr/>
      </p:nvGrpSpPr>
      <p:grpSpPr>
        <a:xfrm>
          <a:off x="0" y="0"/>
          <a:ext cx="0" cy="0"/>
          <a:chOff x="0" y="0"/>
          <a:chExt cx="0" cy="0"/>
        </a:xfrm>
      </p:grpSpPr>
      <p:sp>
        <p:nvSpPr>
          <p:cNvPr id="333" name="Google Shape;333;p30"/>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334" name="Google Shape;334;p30"/>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31"/>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37" name="Google Shape;337;p31"/>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38" name="Google Shape;338;p31"/>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39" name="Google Shape;339;p31"/>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0" name="Google Shape;340;p31"/>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341" name="Shape 341"/>
        <p:cNvGrpSpPr/>
        <p:nvPr/>
      </p:nvGrpSpPr>
      <p:grpSpPr>
        <a:xfrm>
          <a:off x="0" y="0"/>
          <a:ext cx="0" cy="0"/>
          <a:chOff x="0" y="0"/>
          <a:chExt cx="0" cy="0"/>
        </a:xfrm>
      </p:grpSpPr>
      <p:sp>
        <p:nvSpPr>
          <p:cNvPr id="342" name="Google Shape;342;p32"/>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3" name="Google Shape;343;p32"/>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4" name="Google Shape;344;p32"/>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5" name="Google Shape;345;p32"/>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6" name="Google Shape;346;p32"/>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47" name="Google Shape;347;p32"/>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8" name="Google Shape;348;p32"/>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349" name="Shape 349"/>
        <p:cNvGrpSpPr/>
        <p:nvPr/>
      </p:nvGrpSpPr>
      <p:grpSpPr>
        <a:xfrm>
          <a:off x="0" y="0"/>
          <a:ext cx="0" cy="0"/>
          <a:chOff x="0" y="0"/>
          <a:chExt cx="0" cy="0"/>
        </a:xfrm>
      </p:grpSpPr>
      <p:sp>
        <p:nvSpPr>
          <p:cNvPr id="350" name="Google Shape;350;p33"/>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51" name="Google Shape;351;p33"/>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352" name="Shape 352"/>
        <p:cNvGrpSpPr/>
        <p:nvPr/>
      </p:nvGrpSpPr>
      <p:grpSpPr>
        <a:xfrm>
          <a:off x="0" y="0"/>
          <a:ext cx="0" cy="0"/>
          <a:chOff x="0" y="0"/>
          <a:chExt cx="0" cy="0"/>
        </a:xfrm>
      </p:grpSpPr>
      <p:sp>
        <p:nvSpPr>
          <p:cNvPr id="353" name="Google Shape;353;p3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356" name="Shape 356"/>
        <p:cNvGrpSpPr/>
        <p:nvPr/>
      </p:nvGrpSpPr>
      <p:grpSpPr>
        <a:xfrm>
          <a:off x="0" y="0"/>
          <a:ext cx="0" cy="0"/>
          <a:chOff x="0" y="0"/>
          <a:chExt cx="0" cy="0"/>
        </a:xfrm>
      </p:grpSpPr>
      <p:sp>
        <p:nvSpPr>
          <p:cNvPr id="357" name="Google Shape;357;p36"/>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p3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360" name="Shape 360"/>
        <p:cNvGrpSpPr/>
        <p:nvPr/>
      </p:nvGrpSpPr>
      <p:grpSpPr>
        <a:xfrm>
          <a:off x="0" y="0"/>
          <a:ext cx="0" cy="0"/>
          <a:chOff x="0" y="0"/>
          <a:chExt cx="0" cy="0"/>
        </a:xfrm>
      </p:grpSpPr>
      <p:sp>
        <p:nvSpPr>
          <p:cNvPr id="361" name="Google Shape;361;p38"/>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62" name="Google Shape;362;p38"/>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63" name="Google Shape;363;p38"/>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64" name="Google Shape;364;p38"/>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65" name="Google Shape;365;p38"/>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366" name="Shape 366"/>
        <p:cNvGrpSpPr/>
        <p:nvPr/>
      </p:nvGrpSpPr>
      <p:grpSpPr>
        <a:xfrm>
          <a:off x="0" y="0"/>
          <a:ext cx="0" cy="0"/>
          <a:chOff x="0" y="0"/>
          <a:chExt cx="0" cy="0"/>
        </a:xfrm>
      </p:grpSpPr>
      <p:sp>
        <p:nvSpPr>
          <p:cNvPr id="367" name="Google Shape;367;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68" name="Google Shape;368;p39"/>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9" name="Google Shape;369;p39"/>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70" name="Google Shape;370;p39"/>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71" name="Google Shape;371;p39"/>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72" name="Google Shape;372;p39"/>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73" name="Google Shape;373;p39"/>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74" name="Google Shape;374;p39"/>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75" name="Google Shape;375;p39"/>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376" name="Shape 376"/>
        <p:cNvGrpSpPr/>
        <p:nvPr/>
      </p:nvGrpSpPr>
      <p:grpSpPr>
        <a:xfrm>
          <a:off x="0" y="0"/>
          <a:ext cx="0" cy="0"/>
          <a:chOff x="0" y="0"/>
          <a:chExt cx="0" cy="0"/>
        </a:xfrm>
      </p:grpSpPr>
      <p:sp>
        <p:nvSpPr>
          <p:cNvPr id="377" name="Google Shape;377;p40"/>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8" name="Google Shape;378;p40"/>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79" name="Google Shape;379;p40"/>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0" name="Google Shape;380;p40"/>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81" name="Google Shape;381;p40"/>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2" name="Google Shape;382;p40"/>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383" name="Shape 383"/>
        <p:cNvGrpSpPr/>
        <p:nvPr/>
      </p:nvGrpSpPr>
      <p:grpSpPr>
        <a:xfrm>
          <a:off x="0" y="0"/>
          <a:ext cx="0" cy="0"/>
          <a:chOff x="0" y="0"/>
          <a:chExt cx="0" cy="0"/>
        </a:xfrm>
      </p:grpSpPr>
      <p:sp>
        <p:nvSpPr>
          <p:cNvPr id="384" name="Google Shape;384;p41"/>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85" name="Google Shape;385;p41"/>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86" name="Google Shape;386;p41"/>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87" name="Google Shape;387;p41"/>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88" name="Google Shape;388;p41"/>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89" name="Google Shape;389;p41"/>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0" name="Google Shape;390;p41"/>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1" name="Google Shape;391;p41"/>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2" name="Google Shape;392;p41"/>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3" name="Google Shape;393;p41"/>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4" name="Google Shape;394;p41"/>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5" name="Google Shape;395;p41"/>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6" name="Google Shape;396;p41"/>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397" name="Shape 397"/>
        <p:cNvGrpSpPr/>
        <p:nvPr/>
      </p:nvGrpSpPr>
      <p:grpSpPr>
        <a:xfrm>
          <a:off x="0" y="0"/>
          <a:ext cx="0" cy="0"/>
          <a:chOff x="0" y="0"/>
          <a:chExt cx="0" cy="0"/>
        </a:xfrm>
      </p:grpSpPr>
      <p:sp>
        <p:nvSpPr>
          <p:cNvPr id="398" name="Google Shape;398;p42"/>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9" name="Google Shape;399;p42"/>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400" name="Google Shape;400;p42"/>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01" name="Google Shape;401;p42"/>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402" name="Google Shape;402;p42"/>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03" name="Google Shape;403;p42"/>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04" name="Google Shape;404;p42"/>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05" name="Google Shape;405;p42"/>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06" name="Google Shape;406;p42"/>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407" name="Shape 407"/>
        <p:cNvGrpSpPr/>
        <p:nvPr/>
      </p:nvGrpSpPr>
      <p:grpSpPr>
        <a:xfrm>
          <a:off x="0" y="0"/>
          <a:ext cx="0" cy="0"/>
          <a:chOff x="0" y="0"/>
          <a:chExt cx="0" cy="0"/>
        </a:xfrm>
      </p:grpSpPr>
      <p:sp>
        <p:nvSpPr>
          <p:cNvPr id="408" name="Google Shape;408;p4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409" name="Google Shape;409;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4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12" name="Google Shape;412;p44"/>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413" name="Shape 413"/>
        <p:cNvGrpSpPr/>
        <p:nvPr/>
      </p:nvGrpSpPr>
      <p:grpSpPr>
        <a:xfrm>
          <a:off x="0" y="0"/>
          <a:ext cx="0" cy="0"/>
          <a:chOff x="0" y="0"/>
          <a:chExt cx="0" cy="0"/>
        </a:xfrm>
      </p:grpSpPr>
      <p:sp>
        <p:nvSpPr>
          <p:cNvPr id="414" name="Google Shape;414;p4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15" name="Google Shape;415;p45"/>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416" name="Shape 416"/>
        <p:cNvGrpSpPr/>
        <p:nvPr/>
      </p:nvGrpSpPr>
      <p:grpSpPr>
        <a:xfrm>
          <a:off x="0" y="0"/>
          <a:ext cx="0" cy="0"/>
          <a:chOff x="0" y="0"/>
          <a:chExt cx="0" cy="0"/>
        </a:xfrm>
      </p:grpSpPr>
      <p:sp>
        <p:nvSpPr>
          <p:cNvPr id="417" name="Google Shape;417;p46"/>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18" name="Google Shape;418;p46"/>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419" name="Shape 419"/>
        <p:cNvGrpSpPr/>
        <p:nvPr/>
      </p:nvGrpSpPr>
      <p:grpSpPr>
        <a:xfrm>
          <a:off x="0" y="0"/>
          <a:ext cx="0" cy="0"/>
          <a:chOff x="0" y="0"/>
          <a:chExt cx="0" cy="0"/>
        </a:xfrm>
      </p:grpSpPr>
      <p:sp>
        <p:nvSpPr>
          <p:cNvPr id="420" name="Google Shape;420;p47"/>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21" name="Google Shape;421;p47"/>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22" name="Google Shape;422;p47"/>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vi" sz="1000">
                <a:solidFill>
                  <a:schemeClr val="accent1"/>
                </a:solidFill>
                <a:latin typeface="Montserrat Medium"/>
                <a:ea typeface="Montserrat Medium"/>
                <a:cs typeface="Montserrat Medium"/>
                <a:sym typeface="Montserrat Medium"/>
              </a:rPr>
              <a:t>CREDITS: This presentation template was created by </a:t>
            </a:r>
            <a:r>
              <a:rPr lang="vi"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vi" sz="1000">
                <a:solidFill>
                  <a:schemeClr val="accent1"/>
                </a:solidFill>
                <a:latin typeface="Montserrat Medium"/>
                <a:ea typeface="Montserrat Medium"/>
                <a:cs typeface="Montserrat Medium"/>
                <a:sym typeface="Montserrat Medium"/>
              </a:rPr>
              <a:t>, including icons by </a:t>
            </a:r>
            <a:r>
              <a:rPr lang="vi"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vi" sz="1000">
                <a:solidFill>
                  <a:schemeClr val="accent1"/>
                </a:solidFill>
                <a:latin typeface="Montserrat Medium"/>
                <a:ea typeface="Montserrat Medium"/>
                <a:cs typeface="Montserrat Medium"/>
                <a:sym typeface="Montserrat Medium"/>
              </a:rPr>
              <a:t>, and infographics &amp; images by </a:t>
            </a:r>
            <a:r>
              <a:rPr lang="vi"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vi"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423" name="Shape 423"/>
        <p:cNvGrpSpPr/>
        <p:nvPr/>
      </p:nvGrpSpPr>
      <p:grpSpPr>
        <a:xfrm>
          <a:off x="0" y="0"/>
          <a:ext cx="0" cy="0"/>
          <a:chOff x="0" y="0"/>
          <a:chExt cx="0" cy="0"/>
        </a:xfrm>
      </p:grpSpPr>
      <p:sp>
        <p:nvSpPr>
          <p:cNvPr id="424" name="Google Shape;424;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25" name="Google Shape;425;p48"/>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4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28" name="Google Shape;428;p49"/>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slideLayout" Target="../slideLayouts/slideLayout42.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11" Type="http://schemas.openxmlformats.org/officeDocument/2006/relationships/slideLayout" Target="../slideLayouts/slideLayout24.xml"/><Relationship Id="rId33" Type="http://schemas.openxmlformats.org/officeDocument/2006/relationships/slideLayout" Target="../slideLayouts/slideLayout46.xml"/><Relationship Id="rId10" Type="http://schemas.openxmlformats.org/officeDocument/2006/relationships/slideLayout" Target="../slideLayouts/slideLayout23.xml"/><Relationship Id="rId32" Type="http://schemas.openxmlformats.org/officeDocument/2006/relationships/slideLayout" Target="../slideLayouts/slideLayout45.xml"/><Relationship Id="rId13" Type="http://schemas.openxmlformats.org/officeDocument/2006/relationships/slideLayout" Target="../slideLayouts/slideLayout26.xml"/><Relationship Id="rId35" Type="http://schemas.openxmlformats.org/officeDocument/2006/relationships/theme" Target="../theme/theme1.xml"/><Relationship Id="rId12" Type="http://schemas.openxmlformats.org/officeDocument/2006/relationships/slideLayout" Target="../slideLayouts/slideLayout25.xml"/><Relationship Id="rId34" Type="http://schemas.openxmlformats.org/officeDocument/2006/relationships/slideLayout" Target="../slideLayouts/slideLayout47.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80" name="Shape 280"/>
        <p:cNvGrpSpPr/>
        <p:nvPr/>
      </p:nvGrpSpPr>
      <p:grpSpPr>
        <a:xfrm>
          <a:off x="0" y="0"/>
          <a:ext cx="0" cy="0"/>
          <a:chOff x="0" y="0"/>
          <a:chExt cx="0" cy="0"/>
        </a:xfrm>
      </p:grpSpPr>
      <p:sp>
        <p:nvSpPr>
          <p:cNvPr id="281" name="Google Shape;28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282" name="Google Shape;28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52.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53.png"/><Relationship Id="rId7"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64.png"/><Relationship Id="rId5"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68.png"/><Relationship Id="rId4" Type="http://schemas.openxmlformats.org/officeDocument/2006/relationships/image" Target="../media/image61.png"/><Relationship Id="rId5"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43.png"/><Relationship Id="rId5"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hyperlink" Target="https://drive.google.com/file/d/1AXl2iOTvLtMG8Lg2iU6qVta8VuWSXyns/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50.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0"/>
          <p:cNvSpPr txBox="1"/>
          <p:nvPr/>
        </p:nvSpPr>
        <p:spPr>
          <a:xfrm>
            <a:off x="411175" y="644300"/>
            <a:ext cx="8282400" cy="2109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vi" sz="4300">
                <a:solidFill>
                  <a:srgbClr val="FFFFFF"/>
                </a:solidFill>
                <a:latin typeface="Oswald"/>
                <a:ea typeface="Oswald"/>
                <a:cs typeface="Oswald"/>
                <a:sym typeface="Oswald"/>
              </a:rPr>
              <a:t>NHẬN DẠNG</a:t>
            </a:r>
            <a:endParaRPr sz="4300">
              <a:solidFill>
                <a:srgbClr val="FFFFFF"/>
              </a:solidFill>
              <a:latin typeface="Oswald"/>
              <a:ea typeface="Oswald"/>
              <a:cs typeface="Oswald"/>
              <a:sym typeface="Oswald"/>
            </a:endParaRPr>
          </a:p>
          <a:p>
            <a:pPr indent="0" lvl="0" marL="0" rtl="0" algn="ctr">
              <a:spcBef>
                <a:spcPts val="0"/>
              </a:spcBef>
              <a:spcAft>
                <a:spcPts val="0"/>
              </a:spcAft>
              <a:buNone/>
            </a:pPr>
            <a:r>
              <a:rPr lang="vi" sz="4000">
                <a:solidFill>
                  <a:srgbClr val="FFFFFF"/>
                </a:solidFill>
                <a:latin typeface="Oswald"/>
                <a:ea typeface="Oswald"/>
                <a:cs typeface="Oswald"/>
                <a:sym typeface="Oswald"/>
              </a:rPr>
              <a:t>VietNamese </a:t>
            </a:r>
            <a:r>
              <a:rPr lang="vi" sz="4000">
                <a:solidFill>
                  <a:srgbClr val="FFFFFF"/>
                </a:solidFill>
                <a:latin typeface="Oswald"/>
                <a:ea typeface="Oswald"/>
                <a:cs typeface="Oswald"/>
                <a:sym typeface="Oswald"/>
              </a:rPr>
              <a:t>Scene Text Detection </a:t>
            </a:r>
            <a:br>
              <a:rPr lang="vi" sz="4000">
                <a:solidFill>
                  <a:srgbClr val="FFFFFF"/>
                </a:solidFill>
                <a:latin typeface="Oswald"/>
                <a:ea typeface="Oswald"/>
                <a:cs typeface="Oswald"/>
                <a:sym typeface="Oswald"/>
              </a:rPr>
            </a:br>
            <a:r>
              <a:rPr lang="vi" sz="4000">
                <a:solidFill>
                  <a:srgbClr val="FFFFFF"/>
                </a:solidFill>
                <a:latin typeface="Oswald"/>
                <a:ea typeface="Oswald"/>
                <a:cs typeface="Oswald"/>
                <a:sym typeface="Oswald"/>
              </a:rPr>
              <a:t>and Recognition</a:t>
            </a:r>
            <a:endParaRPr sz="4000">
              <a:solidFill>
                <a:srgbClr val="FFFFFF"/>
              </a:solidFill>
              <a:latin typeface="Oswald"/>
              <a:ea typeface="Oswald"/>
              <a:cs typeface="Oswald"/>
              <a:sym typeface="Oswald"/>
            </a:endParaRPr>
          </a:p>
          <a:p>
            <a:pPr indent="0" lvl="0" marL="0" rtl="0" algn="ctr">
              <a:spcBef>
                <a:spcPts val="0"/>
              </a:spcBef>
              <a:spcAft>
                <a:spcPts val="0"/>
              </a:spcAft>
              <a:buNone/>
            </a:pPr>
            <a:r>
              <a:t/>
            </a:r>
            <a:endParaRPr sz="1800">
              <a:solidFill>
                <a:srgbClr val="FFFFFF"/>
              </a:solidFill>
              <a:latin typeface="Oswald"/>
              <a:ea typeface="Oswald"/>
              <a:cs typeface="Oswald"/>
              <a:sym typeface="Oswald"/>
            </a:endParaRPr>
          </a:p>
        </p:txBody>
      </p:sp>
      <p:graphicFrame>
        <p:nvGraphicFramePr>
          <p:cNvPr id="434" name="Google Shape;434;p50"/>
          <p:cNvGraphicFramePr/>
          <p:nvPr/>
        </p:nvGraphicFramePr>
        <p:xfrm>
          <a:off x="1974975" y="3136925"/>
          <a:ext cx="3000000" cy="3000000"/>
        </p:xfrm>
        <a:graphic>
          <a:graphicData uri="http://schemas.openxmlformats.org/drawingml/2006/table">
            <a:tbl>
              <a:tblPr>
                <a:noFill/>
                <a:tableStyleId>{A0025D0A-EC7C-4C67-8FF9-43E8560164C8}</a:tableStyleId>
              </a:tblPr>
              <a:tblGrid>
                <a:gridCol w="2363800"/>
                <a:gridCol w="2830250"/>
              </a:tblGrid>
              <a:tr h="435825">
                <a:tc>
                  <a:txBody>
                    <a:bodyPr/>
                    <a:lstStyle/>
                    <a:p>
                      <a:pPr indent="0" lvl="0" marL="0" rtl="0" algn="ctr">
                        <a:spcBef>
                          <a:spcPts val="0"/>
                        </a:spcBef>
                        <a:spcAft>
                          <a:spcPts val="0"/>
                        </a:spcAft>
                        <a:buNone/>
                      </a:pPr>
                      <a:r>
                        <a:rPr lang="vi" sz="1800">
                          <a:solidFill>
                            <a:srgbClr val="FFFFFF"/>
                          </a:solidFill>
                          <a:latin typeface="Oswald"/>
                          <a:ea typeface="Oswald"/>
                          <a:cs typeface="Oswald"/>
                          <a:sym typeface="Oswald"/>
                        </a:rPr>
                        <a:t>Phan Tấn Thương</a:t>
                      </a:r>
                      <a:endParaRPr sz="1800">
                        <a:solidFill>
                          <a:srgbClr val="FFFFFF"/>
                        </a:solidFill>
                        <a:latin typeface="Oswald"/>
                        <a:ea typeface="Oswald"/>
                        <a:cs typeface="Oswald"/>
                        <a:sym typeface="Oswald"/>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vi" sz="1800">
                          <a:solidFill>
                            <a:srgbClr val="FFFFFF"/>
                          </a:solidFill>
                          <a:latin typeface="Oswald"/>
                          <a:ea typeface="Oswald"/>
                          <a:cs typeface="Oswald"/>
                          <a:sym typeface="Oswald"/>
                        </a:rPr>
                        <a:t>20522001</a:t>
                      </a:r>
                      <a:endParaRPr sz="1800">
                        <a:solidFill>
                          <a:srgbClr val="FFFFFF"/>
                        </a:solidFill>
                        <a:latin typeface="Oswald"/>
                        <a:ea typeface="Oswald"/>
                        <a:cs typeface="Oswald"/>
                        <a:sym typeface="Oswald"/>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ctr">
                        <a:spcBef>
                          <a:spcPts val="0"/>
                        </a:spcBef>
                        <a:spcAft>
                          <a:spcPts val="0"/>
                        </a:spcAft>
                        <a:buNone/>
                      </a:pPr>
                      <a:r>
                        <a:rPr lang="vi" sz="1800">
                          <a:solidFill>
                            <a:srgbClr val="FFFFFF"/>
                          </a:solidFill>
                          <a:latin typeface="Oswald"/>
                          <a:ea typeface="Oswald"/>
                          <a:cs typeface="Oswald"/>
                          <a:sym typeface="Oswald"/>
                        </a:rPr>
                        <a:t>Nguyễn Thanh Trọng</a:t>
                      </a:r>
                      <a:endParaRPr sz="1800">
                        <a:solidFill>
                          <a:srgbClr val="FFFFFF"/>
                        </a:solidFill>
                        <a:latin typeface="Oswald"/>
                        <a:ea typeface="Oswald"/>
                        <a:cs typeface="Oswald"/>
                        <a:sym typeface="Oswald"/>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vi" sz="1800">
                          <a:solidFill>
                            <a:srgbClr val="FFFFFF"/>
                          </a:solidFill>
                          <a:latin typeface="Oswald"/>
                          <a:ea typeface="Oswald"/>
                          <a:cs typeface="Oswald"/>
                          <a:sym typeface="Oswald"/>
                        </a:rPr>
                        <a:t>20520330</a:t>
                      </a:r>
                      <a:endParaRPr sz="1800">
                        <a:solidFill>
                          <a:srgbClr val="FFFFFF"/>
                        </a:solidFill>
                        <a:latin typeface="Oswald"/>
                        <a:ea typeface="Oswald"/>
                        <a:cs typeface="Oswald"/>
                        <a:sym typeface="Oswald"/>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ctr">
                        <a:spcBef>
                          <a:spcPts val="0"/>
                        </a:spcBef>
                        <a:spcAft>
                          <a:spcPts val="0"/>
                        </a:spcAft>
                        <a:buNone/>
                      </a:pPr>
                      <a:r>
                        <a:rPr lang="vi" sz="1800">
                          <a:solidFill>
                            <a:srgbClr val="FFFFFF"/>
                          </a:solidFill>
                          <a:latin typeface="Oswald"/>
                          <a:ea typeface="Oswald"/>
                          <a:cs typeface="Oswald"/>
                          <a:sym typeface="Oswald"/>
                        </a:rPr>
                        <a:t>Nguyễn Hồng Hậu</a:t>
                      </a:r>
                      <a:endParaRPr sz="1800">
                        <a:solidFill>
                          <a:srgbClr val="FFFFFF"/>
                        </a:solidFill>
                        <a:latin typeface="Oswald"/>
                        <a:ea typeface="Oswald"/>
                        <a:cs typeface="Oswald"/>
                        <a:sym typeface="Oswald"/>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vi" sz="1800">
                          <a:solidFill>
                            <a:srgbClr val="FFFFFF"/>
                          </a:solidFill>
                          <a:latin typeface="Oswald"/>
                          <a:ea typeface="Oswald"/>
                          <a:cs typeface="Oswald"/>
                          <a:sym typeface="Oswald"/>
                        </a:rPr>
                        <a:t>20521300</a:t>
                      </a:r>
                      <a:endParaRPr sz="1800">
                        <a:solidFill>
                          <a:srgbClr val="FFFFFF"/>
                        </a:solidFill>
                        <a:latin typeface="Oswald"/>
                        <a:ea typeface="Oswald"/>
                        <a:cs typeface="Oswald"/>
                        <a:sym typeface="Oswald"/>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ctr">
                        <a:spcBef>
                          <a:spcPts val="0"/>
                        </a:spcBef>
                        <a:spcAft>
                          <a:spcPts val="0"/>
                        </a:spcAft>
                        <a:buNone/>
                      </a:pPr>
                      <a:r>
                        <a:rPr lang="vi" sz="1800">
                          <a:solidFill>
                            <a:srgbClr val="FFFFFF"/>
                          </a:solidFill>
                          <a:latin typeface="Oswald"/>
                          <a:ea typeface="Oswald"/>
                          <a:cs typeface="Oswald"/>
                          <a:sym typeface="Oswald"/>
                        </a:rPr>
                        <a:t>Nguyễn Đặng Nhật Hào</a:t>
                      </a:r>
                      <a:endParaRPr sz="1800">
                        <a:solidFill>
                          <a:srgbClr val="FFFFFF"/>
                        </a:solidFill>
                        <a:latin typeface="Oswald"/>
                        <a:ea typeface="Oswald"/>
                        <a:cs typeface="Oswald"/>
                        <a:sym typeface="Oswald"/>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vi" sz="1800">
                          <a:solidFill>
                            <a:srgbClr val="FFFFFF"/>
                          </a:solidFill>
                          <a:latin typeface="Oswald"/>
                          <a:ea typeface="Oswald"/>
                          <a:cs typeface="Oswald"/>
                          <a:sym typeface="Oswald"/>
                        </a:rPr>
                        <a:t>20520490</a:t>
                      </a:r>
                      <a:endParaRPr sz="1800">
                        <a:solidFill>
                          <a:srgbClr val="FFFFFF"/>
                        </a:solidFill>
                        <a:latin typeface="Oswald"/>
                        <a:ea typeface="Oswald"/>
                        <a:cs typeface="Oswald"/>
                        <a:sym typeface="Oswald"/>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35" name="Google Shape;435;p50"/>
          <p:cNvSpPr txBox="1"/>
          <p:nvPr/>
        </p:nvSpPr>
        <p:spPr>
          <a:xfrm>
            <a:off x="2391625" y="2510676"/>
            <a:ext cx="4321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900">
                <a:solidFill>
                  <a:srgbClr val="FFFFFF"/>
                </a:solidFill>
                <a:latin typeface="Oswald"/>
                <a:ea typeface="Oswald"/>
                <a:cs typeface="Oswald"/>
                <a:sym typeface="Oswald"/>
              </a:rPr>
              <a:t>Giảng viên hướng dẫn: Đỗ Văn Tiến</a:t>
            </a:r>
            <a:r>
              <a:rPr lang="vi" sz="1800">
                <a:solidFill>
                  <a:srgbClr val="424242"/>
                </a:solidFill>
                <a:latin typeface="Oswald"/>
                <a:ea typeface="Oswald"/>
                <a:cs typeface="Oswald"/>
                <a:sym typeface="Oswald"/>
              </a:rPr>
              <a:t> </a:t>
            </a:r>
            <a:endParaRPr b="1">
              <a:solidFill>
                <a:srgbClr val="F2F2F2"/>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9"/>
          <p:cNvSpPr txBox="1"/>
          <p:nvPr>
            <p:ph type="title"/>
          </p:nvPr>
        </p:nvSpPr>
        <p:spPr>
          <a:xfrm>
            <a:off x="743025" y="408375"/>
            <a:ext cx="7110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chemeClr val="lt2"/>
                </a:solidFill>
              </a:rPr>
              <a:t>1.4 </a:t>
            </a:r>
            <a:r>
              <a:rPr lang="vi">
                <a:solidFill>
                  <a:schemeClr val="lt2"/>
                </a:solidFill>
              </a:rPr>
              <a:t>Các thách thức </a:t>
            </a:r>
            <a:endParaRPr>
              <a:solidFill>
                <a:schemeClr val="lt2"/>
              </a:solidFill>
            </a:endParaRPr>
          </a:p>
          <a:p>
            <a:pPr indent="0" lvl="0" marL="0" rtl="0" algn="l">
              <a:spcBef>
                <a:spcPts val="0"/>
              </a:spcBef>
              <a:spcAft>
                <a:spcPts val="0"/>
              </a:spcAft>
              <a:buNone/>
            </a:pPr>
            <a:r>
              <a:rPr lang="vi" sz="1700"/>
              <a:t>Một số hình ảnh gây khó khăn trong quá trình nhận diện</a:t>
            </a:r>
            <a:endParaRPr sz="1700"/>
          </a:p>
        </p:txBody>
      </p:sp>
      <p:pic>
        <p:nvPicPr>
          <p:cNvPr id="514" name="Google Shape;514;p59"/>
          <p:cNvPicPr preferRelativeResize="0"/>
          <p:nvPr/>
        </p:nvPicPr>
        <p:blipFill>
          <a:blip r:embed="rId3">
            <a:alphaModFix/>
          </a:blip>
          <a:stretch>
            <a:fillRect/>
          </a:stretch>
        </p:blipFill>
        <p:spPr>
          <a:xfrm>
            <a:off x="1288775" y="1267050"/>
            <a:ext cx="1394563" cy="1859425"/>
          </a:xfrm>
          <a:prstGeom prst="rect">
            <a:avLst/>
          </a:prstGeom>
          <a:noFill/>
          <a:ln>
            <a:noFill/>
          </a:ln>
        </p:spPr>
      </p:pic>
      <p:pic>
        <p:nvPicPr>
          <p:cNvPr id="515" name="Google Shape;515;p59"/>
          <p:cNvPicPr preferRelativeResize="0"/>
          <p:nvPr/>
        </p:nvPicPr>
        <p:blipFill>
          <a:blip r:embed="rId4">
            <a:alphaModFix/>
          </a:blip>
          <a:stretch>
            <a:fillRect/>
          </a:stretch>
        </p:blipFill>
        <p:spPr>
          <a:xfrm>
            <a:off x="2683350" y="1267050"/>
            <a:ext cx="1324100" cy="1859425"/>
          </a:xfrm>
          <a:prstGeom prst="rect">
            <a:avLst/>
          </a:prstGeom>
          <a:noFill/>
          <a:ln>
            <a:noFill/>
          </a:ln>
        </p:spPr>
      </p:pic>
      <p:pic>
        <p:nvPicPr>
          <p:cNvPr id="516" name="Google Shape;516;p59"/>
          <p:cNvPicPr preferRelativeResize="0"/>
          <p:nvPr/>
        </p:nvPicPr>
        <p:blipFill>
          <a:blip r:embed="rId5">
            <a:alphaModFix/>
          </a:blip>
          <a:stretch>
            <a:fillRect/>
          </a:stretch>
        </p:blipFill>
        <p:spPr>
          <a:xfrm>
            <a:off x="1288775" y="3126475"/>
            <a:ext cx="3198526" cy="1724449"/>
          </a:xfrm>
          <a:prstGeom prst="rect">
            <a:avLst/>
          </a:prstGeom>
          <a:noFill/>
          <a:ln>
            <a:noFill/>
          </a:ln>
        </p:spPr>
      </p:pic>
      <p:pic>
        <p:nvPicPr>
          <p:cNvPr id="517" name="Google Shape;517;p59"/>
          <p:cNvPicPr preferRelativeResize="0"/>
          <p:nvPr/>
        </p:nvPicPr>
        <p:blipFill>
          <a:blip r:embed="rId6">
            <a:alphaModFix/>
          </a:blip>
          <a:stretch>
            <a:fillRect/>
          </a:stretch>
        </p:blipFill>
        <p:spPr>
          <a:xfrm>
            <a:off x="4007450" y="1267050"/>
            <a:ext cx="3526325" cy="1859425"/>
          </a:xfrm>
          <a:prstGeom prst="rect">
            <a:avLst/>
          </a:prstGeom>
          <a:noFill/>
          <a:ln>
            <a:noFill/>
          </a:ln>
        </p:spPr>
      </p:pic>
      <p:pic>
        <p:nvPicPr>
          <p:cNvPr id="518" name="Google Shape;518;p59"/>
          <p:cNvPicPr preferRelativeResize="0"/>
          <p:nvPr/>
        </p:nvPicPr>
        <p:blipFill>
          <a:blip r:embed="rId7">
            <a:alphaModFix/>
          </a:blip>
          <a:stretch>
            <a:fillRect/>
          </a:stretch>
        </p:blipFill>
        <p:spPr>
          <a:xfrm>
            <a:off x="4487298" y="3126475"/>
            <a:ext cx="3046475" cy="172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0"/>
          <p:cNvSpPr txBox="1"/>
          <p:nvPr>
            <p:ph type="title"/>
          </p:nvPr>
        </p:nvSpPr>
        <p:spPr>
          <a:xfrm>
            <a:off x="938500" y="445025"/>
            <a:ext cx="46293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1.5 </a:t>
            </a:r>
            <a:r>
              <a:rPr lang="vi"/>
              <a:t>Phạm vi và mục tiêu</a:t>
            </a:r>
            <a:endParaRPr/>
          </a:p>
        </p:txBody>
      </p:sp>
      <p:sp>
        <p:nvSpPr>
          <p:cNvPr id="524" name="Google Shape;524;p60"/>
          <p:cNvSpPr txBox="1"/>
          <p:nvPr>
            <p:ph idx="1" type="body"/>
          </p:nvPr>
        </p:nvSpPr>
        <p:spPr>
          <a:xfrm>
            <a:off x="1121750" y="1437800"/>
            <a:ext cx="5301000" cy="308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vi" sz="1800">
                <a:latin typeface="Times New Roman"/>
                <a:ea typeface="Times New Roman"/>
                <a:cs typeface="Times New Roman"/>
                <a:sym typeface="Times New Roman"/>
              </a:rPr>
              <a:t>Tìm hiểu hai mô hình Text Detection và Text Recognition ứng dụng vào giải quyết bài toán.</a:t>
            </a:r>
            <a:endParaRPr sz="1800">
              <a:latin typeface="Times New Roman"/>
              <a:ea typeface="Times New Roman"/>
              <a:cs typeface="Times New Roman"/>
              <a:sym typeface="Times New Roman"/>
            </a:endParaRPr>
          </a:p>
          <a:p>
            <a:pPr indent="-342900" lvl="0" marL="457200" rtl="0" algn="l">
              <a:spcBef>
                <a:spcPts val="1000"/>
              </a:spcBef>
              <a:spcAft>
                <a:spcPts val="0"/>
              </a:spcAft>
              <a:buSzPts val="1800"/>
              <a:buFont typeface="Times New Roman"/>
              <a:buChar char="●"/>
            </a:pPr>
            <a:r>
              <a:rPr lang="vi" sz="1800">
                <a:latin typeface="Times New Roman"/>
                <a:ea typeface="Times New Roman"/>
                <a:cs typeface="Times New Roman"/>
                <a:sym typeface="Times New Roman"/>
              </a:rPr>
              <a:t>Huấn luyện đánh giá mô hình.</a:t>
            </a:r>
            <a:endParaRPr sz="1800">
              <a:latin typeface="Times New Roman"/>
              <a:ea typeface="Times New Roman"/>
              <a:cs typeface="Times New Roman"/>
              <a:sym typeface="Times New Roman"/>
            </a:endParaRPr>
          </a:p>
          <a:p>
            <a:pPr indent="-342900" lvl="0" marL="457200" rtl="0" algn="l">
              <a:lnSpc>
                <a:spcPct val="115000"/>
              </a:lnSpc>
              <a:spcBef>
                <a:spcPts val="1000"/>
              </a:spcBef>
              <a:spcAft>
                <a:spcPts val="0"/>
              </a:spcAft>
              <a:buSzPts val="1800"/>
              <a:buFont typeface="Times New Roman"/>
              <a:buChar char="●"/>
            </a:pPr>
            <a:r>
              <a:rPr lang="vi" sz="1800">
                <a:latin typeface="Times New Roman"/>
                <a:ea typeface="Times New Roman"/>
                <a:cs typeface="Times New Roman"/>
                <a:sym typeface="Times New Roman"/>
              </a:rPr>
              <a:t>Xây dựng Web Demo phát hiện và nhận dạng văn bản Tiếng Việt.</a:t>
            </a:r>
            <a:endParaRPr sz="1800">
              <a:latin typeface="Times New Roman"/>
              <a:ea typeface="Times New Roman"/>
              <a:cs typeface="Times New Roman"/>
              <a:sym typeface="Times New Roman"/>
            </a:endParaRPr>
          </a:p>
          <a:p>
            <a:pPr indent="0" lvl="0" marL="457200" rtl="0" algn="l">
              <a:spcBef>
                <a:spcPts val="1200"/>
              </a:spcBef>
              <a:spcAft>
                <a:spcPts val="1000"/>
              </a:spcAft>
              <a:buNone/>
            </a:pPr>
            <a:r>
              <a:t/>
            </a:r>
            <a:endParaRPr sz="13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1"/>
          <p:cNvSpPr txBox="1"/>
          <p:nvPr>
            <p:ph type="title"/>
          </p:nvPr>
        </p:nvSpPr>
        <p:spPr>
          <a:xfrm>
            <a:off x="938500" y="445025"/>
            <a:ext cx="46293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1.6 Mô </a:t>
            </a:r>
            <a:r>
              <a:rPr lang="vi"/>
              <a:t>hình bài toán</a:t>
            </a:r>
            <a:endParaRPr/>
          </a:p>
        </p:txBody>
      </p:sp>
      <p:pic>
        <p:nvPicPr>
          <p:cNvPr id="530" name="Google Shape;530;p61"/>
          <p:cNvPicPr preferRelativeResize="0"/>
          <p:nvPr/>
        </p:nvPicPr>
        <p:blipFill>
          <a:blip r:embed="rId3">
            <a:alphaModFix/>
          </a:blip>
          <a:stretch>
            <a:fillRect/>
          </a:stretch>
        </p:blipFill>
        <p:spPr>
          <a:xfrm>
            <a:off x="938500" y="1192225"/>
            <a:ext cx="7696924" cy="3193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2"/>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vi"/>
              <a:t>02</a:t>
            </a:r>
            <a:endParaRPr/>
          </a:p>
        </p:txBody>
      </p:sp>
      <p:cxnSp>
        <p:nvCxnSpPr>
          <p:cNvPr id="536" name="Google Shape;536;p62"/>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37" name="Google Shape;537;p62"/>
          <p:cNvSpPr txBox="1"/>
          <p:nvPr/>
        </p:nvSpPr>
        <p:spPr>
          <a:xfrm>
            <a:off x="3859575" y="3416050"/>
            <a:ext cx="4972200" cy="10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900">
                <a:solidFill>
                  <a:schemeClr val="lt1"/>
                </a:solidFill>
                <a:latin typeface="Montserrat ExtraBold"/>
                <a:ea typeface="Montserrat ExtraBold"/>
                <a:cs typeface="Montserrat ExtraBold"/>
                <a:sym typeface="Montserrat ExtraBold"/>
              </a:rPr>
              <a:t>CƠ SỞ LÝ THUYẾT</a:t>
            </a:r>
            <a:endParaRPr sz="29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cxnSp>
        <p:nvCxnSpPr>
          <p:cNvPr id="542" name="Google Shape;542;p6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43" name="Google Shape;543;p63"/>
          <p:cNvSpPr txBox="1"/>
          <p:nvPr/>
        </p:nvSpPr>
        <p:spPr>
          <a:xfrm>
            <a:off x="928900" y="522650"/>
            <a:ext cx="70890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chemeClr val="lt2"/>
                </a:solidFill>
                <a:latin typeface="Montserrat ExtraBold"/>
                <a:ea typeface="Montserrat ExtraBold"/>
                <a:cs typeface="Montserrat ExtraBold"/>
                <a:sym typeface="Montserrat ExtraBold"/>
              </a:rPr>
              <a:t>2. 1 TEXT DETECTION</a:t>
            </a:r>
            <a:endParaRPr sz="2400">
              <a:solidFill>
                <a:schemeClr val="lt2"/>
              </a:solidFill>
              <a:latin typeface="Montserrat ExtraBold"/>
              <a:ea typeface="Montserrat ExtraBold"/>
              <a:cs typeface="Montserrat ExtraBold"/>
              <a:sym typeface="Montserrat ExtraBold"/>
            </a:endParaRPr>
          </a:p>
        </p:txBody>
      </p:sp>
      <p:sp>
        <p:nvSpPr>
          <p:cNvPr id="544" name="Google Shape;544;p63"/>
          <p:cNvSpPr txBox="1"/>
          <p:nvPr/>
        </p:nvSpPr>
        <p:spPr>
          <a:xfrm>
            <a:off x="928900" y="1314950"/>
            <a:ext cx="7174800" cy="28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Các mô hình có thể sử dụng cho bài toán text detection:</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Các cách tiếp cận truyền thống </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Các mô hình Deep Learning cũ : RCNN, Faster RCNN, Mask RCNN</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Yolo</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Craft</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Dictguided (Base detection sử dụng ABCnet)</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Mô hình đề xuất :</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Dictguided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4"/>
          <p:cNvSpPr txBox="1"/>
          <p:nvPr>
            <p:ph idx="4294967295" type="title"/>
          </p:nvPr>
        </p:nvSpPr>
        <p:spPr>
          <a:xfrm>
            <a:off x="938500" y="1493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chemeClr val="lt2"/>
                </a:solidFill>
              </a:rPr>
              <a:t>2.1 </a:t>
            </a:r>
            <a:r>
              <a:rPr lang="vi" sz="2400">
                <a:solidFill>
                  <a:schemeClr val="lt2"/>
                </a:solidFill>
              </a:rPr>
              <a:t>TEXT DETECTION</a:t>
            </a:r>
            <a:endParaRPr sz="2400">
              <a:solidFill>
                <a:schemeClr val="lt2"/>
              </a:solidFill>
            </a:endParaRPr>
          </a:p>
          <a:p>
            <a:pPr indent="0" lvl="0" marL="0" rtl="0" algn="l">
              <a:spcBef>
                <a:spcPts val="0"/>
              </a:spcBef>
              <a:spcAft>
                <a:spcPts val="0"/>
              </a:spcAft>
              <a:buNone/>
            </a:pPr>
            <a:r>
              <a:t/>
            </a:r>
            <a:endParaRPr/>
          </a:p>
        </p:txBody>
      </p:sp>
      <p:sp>
        <p:nvSpPr>
          <p:cNvPr id="550" name="Google Shape;550;p64"/>
          <p:cNvSpPr txBox="1"/>
          <p:nvPr>
            <p:ph idx="1" type="body"/>
          </p:nvPr>
        </p:nvSpPr>
        <p:spPr>
          <a:xfrm>
            <a:off x="938500" y="698425"/>
            <a:ext cx="7172100" cy="35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vi" sz="1600">
                <a:solidFill>
                  <a:schemeClr val="dk2"/>
                </a:solidFill>
                <a:latin typeface="Times New Roman"/>
                <a:ea typeface="Times New Roman"/>
                <a:cs typeface="Times New Roman"/>
                <a:sym typeface="Times New Roman"/>
              </a:rPr>
              <a:t>Tổng quan các mô hình : </a:t>
            </a:r>
            <a:endParaRPr b="1" sz="1600">
              <a:solidFill>
                <a:schemeClr val="dk2"/>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 Các mô hình truyền thống : </a:t>
            </a:r>
            <a:endParaRPr sz="1600">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Có thể dùng canny để xác định cạnh</a:t>
            </a:r>
            <a:endParaRPr sz="1600">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Có thể dùng selective search ..v.vv</a:t>
            </a:r>
            <a:endParaRPr sz="1600">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Các mô hình Deep Learning cũ : RCNN, Faster RCNN, Mask RCNN</a:t>
            </a:r>
            <a:endParaRPr sz="1600">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RCNN, Faster RCNN sử dụng vùng để xuất</a:t>
            </a:r>
            <a:endParaRPr sz="1600">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Mask RCNN phân đoạn hình ảnh mức kí tự</a:t>
            </a:r>
            <a:endParaRPr sz="1600">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Yolo </a:t>
            </a:r>
            <a:endParaRPr sz="1600">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Detect các chữ dưới dạng các bbox hình chữ nhật</a:t>
            </a:r>
            <a:endParaRPr sz="1600">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Nhanh</a:t>
            </a:r>
            <a:endParaRPr sz="1600">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Craft</a:t>
            </a:r>
            <a:endParaRPr sz="1600">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Segmentation based</a:t>
            </a:r>
            <a:endParaRPr sz="1600">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Nhanh</a:t>
            </a:r>
            <a:endParaRPr sz="1600">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Dictguided</a:t>
            </a:r>
            <a:endParaRPr sz="1600">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ABCNet base detection</a:t>
            </a:r>
            <a:endParaRPr sz="1600">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latin typeface="Times New Roman"/>
                <a:ea typeface="Times New Roman"/>
                <a:cs typeface="Times New Roman"/>
                <a:sym typeface="Times New Roman"/>
              </a:rPr>
              <a:t>Có độ chính xác khá cao</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1600"/>
              </a:spcAft>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chemeClr val="lt2"/>
                </a:solidFill>
              </a:rPr>
              <a:t>2.1.1 DICTGUIDED</a:t>
            </a:r>
            <a:endParaRPr>
              <a:solidFill>
                <a:schemeClr val="lt2"/>
              </a:solidFill>
            </a:endParaRPr>
          </a:p>
          <a:p>
            <a:pPr indent="0" lvl="0" marL="0" rtl="0" algn="l">
              <a:spcBef>
                <a:spcPts val="0"/>
              </a:spcBef>
              <a:spcAft>
                <a:spcPts val="0"/>
              </a:spcAft>
              <a:buNone/>
            </a:pPr>
            <a:r>
              <a:t/>
            </a:r>
            <a:endParaRPr/>
          </a:p>
        </p:txBody>
      </p:sp>
      <p:sp>
        <p:nvSpPr>
          <p:cNvPr id="556" name="Google Shape;556;p65"/>
          <p:cNvSpPr txBox="1"/>
          <p:nvPr>
            <p:ph idx="1" type="body"/>
          </p:nvPr>
        </p:nvSpPr>
        <p:spPr>
          <a:xfrm>
            <a:off x="938500" y="1003450"/>
            <a:ext cx="6689400" cy="34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600">
                <a:latin typeface="Times New Roman"/>
                <a:ea typeface="Times New Roman"/>
                <a:cs typeface="Times New Roman"/>
                <a:sym typeface="Times New Roman"/>
              </a:rPr>
              <a:t>Module Text Detection của Dictguided được sử dụng từ mô hình ABCNet:</a:t>
            </a:r>
            <a:endParaRPr sz="1600">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pic>
        <p:nvPicPr>
          <p:cNvPr id="557" name="Google Shape;557;p65"/>
          <p:cNvPicPr preferRelativeResize="0"/>
          <p:nvPr/>
        </p:nvPicPr>
        <p:blipFill>
          <a:blip r:embed="rId3">
            <a:alphaModFix/>
          </a:blip>
          <a:stretch>
            <a:fillRect/>
          </a:stretch>
        </p:blipFill>
        <p:spPr>
          <a:xfrm>
            <a:off x="1139750" y="1796550"/>
            <a:ext cx="7159351" cy="2779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6"/>
          <p:cNvSpPr txBox="1"/>
          <p:nvPr>
            <p:ph idx="4294967295" type="title"/>
          </p:nvPr>
        </p:nvSpPr>
        <p:spPr>
          <a:xfrm>
            <a:off x="962925" y="3228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chemeClr val="lt2"/>
                </a:solidFill>
              </a:rPr>
              <a:t>2.1.1 </a:t>
            </a:r>
            <a:r>
              <a:rPr lang="vi" sz="2400">
                <a:solidFill>
                  <a:schemeClr val="lt2"/>
                </a:solidFill>
              </a:rPr>
              <a:t>DICTGUIDED</a:t>
            </a:r>
            <a:endParaRPr sz="2400">
              <a:solidFill>
                <a:schemeClr val="lt2"/>
              </a:solidFill>
            </a:endParaRPr>
          </a:p>
          <a:p>
            <a:pPr indent="0" lvl="0" marL="0" rtl="0" algn="l">
              <a:spcBef>
                <a:spcPts val="0"/>
              </a:spcBef>
              <a:spcAft>
                <a:spcPts val="0"/>
              </a:spcAft>
              <a:buNone/>
            </a:pPr>
            <a:r>
              <a:t/>
            </a:r>
            <a:endParaRPr/>
          </a:p>
        </p:txBody>
      </p:sp>
      <p:sp>
        <p:nvSpPr>
          <p:cNvPr id="563" name="Google Shape;563;p66"/>
          <p:cNvSpPr txBox="1"/>
          <p:nvPr/>
        </p:nvSpPr>
        <p:spPr>
          <a:xfrm>
            <a:off x="962925" y="1059400"/>
            <a:ext cx="7575000" cy="3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Ý tưởng của ABCnet :</a:t>
            </a:r>
            <a:endParaRPr sz="1600">
              <a:solidFill>
                <a:schemeClr val="lt1"/>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Sử dụng các biểu diễn tham số bằng đường cong Bezier. Tính toán nhanh chóng hơn việc dự đoán bao đóng cho văn bản, đưa bài toán toán về học hồi quy. Để phát hiện văn bản có hình dạng bất kì, ABCnet đã sử dụng 8 điểm để vẽ bounding box cho văn bản. Từ 4 điểm vẽ bbox như các mô hình khác, thêm vào mỗi cạnh 1 điểm để điều khiển cho bbox vừa vặn với chữ có hình dạng bất kỳ.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Sử dụng BezierAlign để căn chỉnh đối tượng chính xác.</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cxnSp>
        <p:nvCxnSpPr>
          <p:cNvPr id="568" name="Google Shape;568;p6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69" name="Google Shape;569;p67"/>
          <p:cNvSpPr txBox="1"/>
          <p:nvPr/>
        </p:nvSpPr>
        <p:spPr>
          <a:xfrm>
            <a:off x="910425" y="529125"/>
            <a:ext cx="7089000" cy="11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 TEXT RECOGNITION</a:t>
            </a:r>
            <a:endParaRPr sz="2400">
              <a:solidFill>
                <a:srgbClr val="FFAB40"/>
              </a:solidFill>
              <a:latin typeface="Montserrat ExtraBold"/>
              <a:ea typeface="Montserrat ExtraBold"/>
              <a:cs typeface="Montserrat ExtraBold"/>
              <a:sym typeface="Montserrat ExtraBold"/>
            </a:endParaRPr>
          </a:p>
        </p:txBody>
      </p:sp>
      <p:sp>
        <p:nvSpPr>
          <p:cNvPr id="570" name="Google Shape;570;p67"/>
          <p:cNvSpPr txBox="1"/>
          <p:nvPr/>
        </p:nvSpPr>
        <p:spPr>
          <a:xfrm>
            <a:off x="1026200" y="1462600"/>
            <a:ext cx="78483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Các mô hình có thể sử dụng cho bài toán text recognition:</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CRNN </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Vietocr</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Mô hình đề xuất :</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Vietocr</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cxnSp>
        <p:nvCxnSpPr>
          <p:cNvPr id="575" name="Google Shape;575;p6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76" name="Google Shape;576;p68"/>
          <p:cNvSpPr txBox="1"/>
          <p:nvPr/>
        </p:nvSpPr>
        <p:spPr>
          <a:xfrm>
            <a:off x="910425" y="529125"/>
            <a:ext cx="7089000" cy="11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 </a:t>
            </a:r>
            <a:r>
              <a:rPr lang="vi" sz="2400">
                <a:solidFill>
                  <a:srgbClr val="FFAB40"/>
                </a:solidFill>
                <a:latin typeface="Montserrat ExtraBold"/>
                <a:ea typeface="Montserrat ExtraBold"/>
                <a:cs typeface="Montserrat ExtraBold"/>
                <a:sym typeface="Montserrat ExtraBold"/>
              </a:rPr>
              <a:t>TEXT RECOGNITION</a:t>
            </a:r>
            <a:endParaRPr sz="2400">
              <a:solidFill>
                <a:srgbClr val="FFAB40"/>
              </a:solidFill>
              <a:latin typeface="Montserrat ExtraBold"/>
              <a:ea typeface="Montserrat ExtraBold"/>
              <a:cs typeface="Montserrat ExtraBold"/>
              <a:sym typeface="Montserrat ExtraBold"/>
            </a:endParaRPr>
          </a:p>
        </p:txBody>
      </p:sp>
      <p:sp>
        <p:nvSpPr>
          <p:cNvPr id="577" name="Google Shape;577;p68"/>
          <p:cNvSpPr txBox="1"/>
          <p:nvPr/>
        </p:nvSpPr>
        <p:spPr>
          <a:xfrm>
            <a:off x="1026200" y="1291400"/>
            <a:ext cx="7848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Tổng quan mô hình :</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CRNN </a:t>
            </a:r>
            <a:endParaRPr sz="1600">
              <a:solidFill>
                <a:schemeClr val="lt1"/>
              </a:solidFill>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Phụ thuộc xa gần kém </a:t>
            </a:r>
            <a:endParaRPr sz="1600">
              <a:solidFill>
                <a:schemeClr val="lt1"/>
              </a:solidFill>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CTC layer chưa đủ tốt</a:t>
            </a:r>
            <a:endParaRPr sz="1600">
              <a:solidFill>
                <a:schemeClr val="lt1"/>
              </a:solidFill>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CTC Loss</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330200" lvl="0" marL="4572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Vietocr </a:t>
            </a:r>
            <a:endParaRPr sz="1600">
              <a:solidFill>
                <a:schemeClr val="lt1"/>
              </a:solidFill>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Sử dụng kiến trúc transformer </a:t>
            </a:r>
            <a:endParaRPr sz="1600">
              <a:solidFill>
                <a:schemeClr val="lt1"/>
              </a:solidFill>
              <a:latin typeface="Times New Roman"/>
              <a:ea typeface="Times New Roman"/>
              <a:cs typeface="Times New Roman"/>
              <a:sym typeface="Times New Roman"/>
            </a:endParaRPr>
          </a:p>
          <a:p>
            <a:pPr indent="-330200" lvl="2" marL="1371600" rtl="0" algn="l">
              <a:spcBef>
                <a:spcPts val="0"/>
              </a:spcBef>
              <a:spcAft>
                <a:spcPts val="0"/>
              </a:spcAft>
              <a:buClr>
                <a:schemeClr val="lt1"/>
              </a:buClr>
              <a:buSzPts val="1600"/>
              <a:buFont typeface="Times New Roman"/>
              <a:buChar char="■"/>
            </a:pPr>
            <a:r>
              <a:rPr lang="vi" sz="1600">
                <a:solidFill>
                  <a:schemeClr val="lt1"/>
                </a:solidFill>
                <a:latin typeface="Times New Roman"/>
                <a:ea typeface="Times New Roman"/>
                <a:cs typeface="Times New Roman"/>
                <a:sym typeface="Times New Roman"/>
              </a:rPr>
              <a:t> Cross entropy loss</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1"/>
          <p:cNvSpPr txBox="1"/>
          <p:nvPr>
            <p:ph type="title"/>
          </p:nvPr>
        </p:nvSpPr>
        <p:spPr>
          <a:xfrm>
            <a:off x="938500" y="445025"/>
            <a:ext cx="57357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TABLE OF CONTENTS</a:t>
            </a:r>
            <a:endParaRPr/>
          </a:p>
        </p:txBody>
      </p:sp>
      <p:cxnSp>
        <p:nvCxnSpPr>
          <p:cNvPr id="441" name="Google Shape;441;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42" name="Google Shape;442;p51"/>
          <p:cNvSpPr txBox="1"/>
          <p:nvPr/>
        </p:nvSpPr>
        <p:spPr>
          <a:xfrm>
            <a:off x="1064450" y="924675"/>
            <a:ext cx="5133000" cy="3755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AutoNum type="arabicPeriod"/>
            </a:pPr>
            <a:r>
              <a:rPr b="1" lang="vi">
                <a:solidFill>
                  <a:schemeClr val="dk2"/>
                </a:solidFill>
                <a:latin typeface="Montserrat"/>
                <a:ea typeface="Montserrat"/>
                <a:cs typeface="Montserrat"/>
                <a:sym typeface="Montserrat"/>
              </a:rPr>
              <a:t>TỔNG QUAN</a:t>
            </a:r>
            <a:endParaRPr b="1">
              <a:solidFill>
                <a:schemeClr val="dk2"/>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Giới thiệu bài toán</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Bộ dữ liệu huấn luyện</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Một số ứng dụng của bài toán</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Các thách thức</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Phạm vi, mục tiêu</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Mô hình bài toán</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AutoNum type="arabicPeriod"/>
            </a:pPr>
            <a:r>
              <a:rPr b="1" lang="vi">
                <a:solidFill>
                  <a:schemeClr val="dk2"/>
                </a:solidFill>
                <a:latin typeface="Montserrat"/>
                <a:ea typeface="Montserrat"/>
                <a:cs typeface="Montserrat"/>
                <a:sym typeface="Montserrat"/>
              </a:rPr>
              <a:t>CƠ SỞ LÝ THUYẾT</a:t>
            </a:r>
            <a:endParaRPr b="1">
              <a:solidFill>
                <a:schemeClr val="dk2"/>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Text Detection</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Text Recognition</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AutoNum type="arabicPeriod"/>
            </a:pPr>
            <a:r>
              <a:rPr b="1" lang="vi">
                <a:solidFill>
                  <a:schemeClr val="dk2"/>
                </a:solidFill>
                <a:latin typeface="Montserrat"/>
                <a:ea typeface="Montserrat"/>
                <a:cs typeface="Montserrat"/>
                <a:sym typeface="Montserrat"/>
              </a:rPr>
              <a:t>KẾT QUẢ ĐÁNH GIÁ</a:t>
            </a:r>
            <a:endParaRPr b="1">
              <a:solidFill>
                <a:schemeClr val="dk2"/>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Bảng kết quả đánh giá</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Nhận xét</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AutoNum type="arabicPeriod"/>
            </a:pPr>
            <a:r>
              <a:rPr b="1" lang="vi">
                <a:solidFill>
                  <a:schemeClr val="dk2"/>
                </a:solidFill>
                <a:latin typeface="Montserrat"/>
                <a:ea typeface="Montserrat"/>
                <a:cs typeface="Montserrat"/>
                <a:sym typeface="Montserrat"/>
              </a:rPr>
              <a:t>ỨNG DỤNG </a:t>
            </a:r>
            <a:endParaRPr b="1">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AutoNum type="arabicPeriod"/>
            </a:pPr>
            <a:r>
              <a:rPr b="1" lang="vi">
                <a:solidFill>
                  <a:schemeClr val="dk2"/>
                </a:solidFill>
                <a:latin typeface="Montserrat"/>
                <a:ea typeface="Montserrat"/>
                <a:cs typeface="Montserrat"/>
                <a:sym typeface="Montserrat"/>
              </a:rPr>
              <a:t>TỔNG KẾT</a:t>
            </a:r>
            <a:endParaRPr b="1">
              <a:solidFill>
                <a:schemeClr val="dk2"/>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Một số kết quả đạt được</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Một số khó khăn gặp phải</a:t>
            </a:r>
            <a:endParaRPr>
              <a:solidFill>
                <a:schemeClr val="lt1"/>
              </a:solidFill>
              <a:latin typeface="Montserrat"/>
              <a:ea typeface="Montserrat"/>
              <a:cs typeface="Montserrat"/>
              <a:sym typeface="Montserrat"/>
            </a:endParaRPr>
          </a:p>
          <a:p>
            <a:pPr indent="-317500" lvl="1" marL="914400" rtl="0" algn="l">
              <a:spcBef>
                <a:spcPts val="0"/>
              </a:spcBef>
              <a:spcAft>
                <a:spcPts val="0"/>
              </a:spcAft>
              <a:buClr>
                <a:schemeClr val="lt1"/>
              </a:buClr>
              <a:buSzPts val="1400"/>
              <a:buFont typeface="Montserrat"/>
              <a:buAutoNum type="arabicPeriod"/>
            </a:pPr>
            <a:r>
              <a:rPr lang="vi">
                <a:solidFill>
                  <a:schemeClr val="lt1"/>
                </a:solidFill>
                <a:latin typeface="Montserrat"/>
                <a:ea typeface="Montserrat"/>
                <a:cs typeface="Montserrat"/>
                <a:sym typeface="Montserrat"/>
              </a:rPr>
              <a:t>Bảng phân công công việc</a:t>
            </a: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cxnSp>
        <p:nvCxnSpPr>
          <p:cNvPr id="582" name="Google Shape;582;p6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83" name="Google Shape;583;p69"/>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p:txBody>
      </p:sp>
      <p:pic>
        <p:nvPicPr>
          <p:cNvPr id="584" name="Google Shape;584;p69"/>
          <p:cNvPicPr preferRelativeResize="0"/>
          <p:nvPr/>
        </p:nvPicPr>
        <p:blipFill>
          <a:blip r:embed="rId3">
            <a:alphaModFix/>
          </a:blip>
          <a:stretch>
            <a:fillRect/>
          </a:stretch>
        </p:blipFill>
        <p:spPr>
          <a:xfrm>
            <a:off x="1532287" y="1350825"/>
            <a:ext cx="6079424" cy="3532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cxnSp>
        <p:nvCxnSpPr>
          <p:cNvPr id="589" name="Google Shape;589;p7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90" name="Google Shape;590;p70"/>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solidFill>
                <a:srgbClr val="FFAB40"/>
              </a:solidFill>
              <a:latin typeface="Montserrat ExtraBold"/>
              <a:ea typeface="Montserrat ExtraBold"/>
              <a:cs typeface="Montserrat ExtraBold"/>
              <a:sym typeface="Montserrat ExtraBold"/>
            </a:endParaRPr>
          </a:p>
        </p:txBody>
      </p:sp>
      <p:sp>
        <p:nvSpPr>
          <p:cNvPr id="591" name="Google Shape;591;p70"/>
          <p:cNvSpPr txBox="1"/>
          <p:nvPr/>
        </p:nvSpPr>
        <p:spPr>
          <a:xfrm>
            <a:off x="916900" y="103490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Self Attention</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pic>
        <p:nvPicPr>
          <p:cNvPr id="592" name="Google Shape;592;p70"/>
          <p:cNvPicPr preferRelativeResize="0"/>
          <p:nvPr/>
        </p:nvPicPr>
        <p:blipFill>
          <a:blip r:embed="rId3">
            <a:alphaModFix/>
          </a:blip>
          <a:stretch>
            <a:fillRect/>
          </a:stretch>
        </p:blipFill>
        <p:spPr>
          <a:xfrm>
            <a:off x="1341638" y="1754175"/>
            <a:ext cx="6574025" cy="1826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cxnSp>
        <p:nvCxnSpPr>
          <p:cNvPr id="597" name="Google Shape;597;p7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98" name="Google Shape;598;p71"/>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solidFill>
                <a:srgbClr val="FFAB40"/>
              </a:solidFill>
              <a:latin typeface="Montserrat ExtraBold"/>
              <a:ea typeface="Montserrat ExtraBold"/>
              <a:cs typeface="Montserrat ExtraBold"/>
              <a:sym typeface="Montserrat ExtraBold"/>
            </a:endParaRPr>
          </a:p>
        </p:txBody>
      </p:sp>
      <p:sp>
        <p:nvSpPr>
          <p:cNvPr id="599" name="Google Shape;599;p71"/>
          <p:cNvSpPr txBox="1"/>
          <p:nvPr/>
        </p:nvSpPr>
        <p:spPr>
          <a:xfrm>
            <a:off x="916900" y="103490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Self Attention</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pic>
        <p:nvPicPr>
          <p:cNvPr id="600" name="Google Shape;600;p71"/>
          <p:cNvPicPr preferRelativeResize="0"/>
          <p:nvPr/>
        </p:nvPicPr>
        <p:blipFill>
          <a:blip r:embed="rId3">
            <a:alphaModFix/>
          </a:blip>
          <a:stretch>
            <a:fillRect/>
          </a:stretch>
        </p:blipFill>
        <p:spPr>
          <a:xfrm>
            <a:off x="1548475" y="1515750"/>
            <a:ext cx="6200499" cy="2974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cxnSp>
        <p:nvCxnSpPr>
          <p:cNvPr id="605" name="Google Shape;605;p7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06" name="Google Shape;606;p72"/>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VietOcr</a:t>
            </a:r>
            <a:endParaRPr sz="2400">
              <a:solidFill>
                <a:srgbClr val="FFAB40"/>
              </a:solidFill>
              <a:latin typeface="Montserrat ExtraBold"/>
              <a:ea typeface="Montserrat ExtraBold"/>
              <a:cs typeface="Montserrat ExtraBold"/>
              <a:sym typeface="Montserrat ExtraBold"/>
            </a:endParaRPr>
          </a:p>
        </p:txBody>
      </p:sp>
      <p:sp>
        <p:nvSpPr>
          <p:cNvPr id="607" name="Google Shape;607;p72"/>
          <p:cNvSpPr txBox="1"/>
          <p:nvPr/>
        </p:nvSpPr>
        <p:spPr>
          <a:xfrm>
            <a:off x="916900" y="103490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Self Attention</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pic>
        <p:nvPicPr>
          <p:cNvPr id="608" name="Google Shape;608;p72"/>
          <p:cNvPicPr preferRelativeResize="0"/>
          <p:nvPr/>
        </p:nvPicPr>
        <p:blipFill>
          <a:blip r:embed="rId3">
            <a:alphaModFix/>
          </a:blip>
          <a:stretch>
            <a:fillRect/>
          </a:stretch>
        </p:blipFill>
        <p:spPr>
          <a:xfrm>
            <a:off x="4497625" y="804300"/>
            <a:ext cx="4592576" cy="3916299"/>
          </a:xfrm>
          <a:prstGeom prst="rect">
            <a:avLst/>
          </a:prstGeom>
          <a:noFill/>
          <a:ln>
            <a:noFill/>
          </a:ln>
        </p:spPr>
      </p:pic>
      <p:pic>
        <p:nvPicPr>
          <p:cNvPr id="609" name="Google Shape;609;p72"/>
          <p:cNvPicPr preferRelativeResize="0"/>
          <p:nvPr/>
        </p:nvPicPr>
        <p:blipFill>
          <a:blip r:embed="rId4">
            <a:alphaModFix/>
          </a:blip>
          <a:stretch>
            <a:fillRect/>
          </a:stretch>
        </p:blipFill>
        <p:spPr>
          <a:xfrm>
            <a:off x="625762" y="1672075"/>
            <a:ext cx="3563875" cy="647700"/>
          </a:xfrm>
          <a:prstGeom prst="rect">
            <a:avLst/>
          </a:prstGeom>
          <a:noFill/>
          <a:ln>
            <a:noFill/>
          </a:ln>
        </p:spPr>
      </p:pic>
      <p:pic>
        <p:nvPicPr>
          <p:cNvPr id="610" name="Google Shape;610;p72"/>
          <p:cNvPicPr preferRelativeResize="0"/>
          <p:nvPr/>
        </p:nvPicPr>
        <p:blipFill rotWithShape="1">
          <a:blip r:embed="rId5">
            <a:alphaModFix/>
          </a:blip>
          <a:srcRect b="-8410" l="-2200" r="2199" t="8410"/>
          <a:stretch/>
        </p:blipFill>
        <p:spPr>
          <a:xfrm>
            <a:off x="459538" y="2829325"/>
            <a:ext cx="3896322" cy="647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cxnSp>
        <p:nvCxnSpPr>
          <p:cNvPr id="615" name="Google Shape;615;p7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16" name="Google Shape;616;p73"/>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solidFill>
                <a:srgbClr val="FFAB40"/>
              </a:solidFill>
              <a:latin typeface="Montserrat ExtraBold"/>
              <a:ea typeface="Montserrat ExtraBold"/>
              <a:cs typeface="Montserrat ExtraBold"/>
              <a:sym typeface="Montserrat ExtraBold"/>
            </a:endParaRPr>
          </a:p>
        </p:txBody>
      </p:sp>
      <p:sp>
        <p:nvSpPr>
          <p:cNvPr id="617" name="Google Shape;617;p73"/>
          <p:cNvSpPr txBox="1"/>
          <p:nvPr/>
        </p:nvSpPr>
        <p:spPr>
          <a:xfrm>
            <a:off x="916900" y="103490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Cách Self Attention hoạt động</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Bài toán ví dụ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Giả sử có 3 từ input</a:t>
            </a:r>
            <a:endParaRPr sz="1600">
              <a:solidFill>
                <a:schemeClr val="lt1"/>
              </a:solidFill>
              <a:latin typeface="Times New Roman"/>
              <a:ea typeface="Times New Roman"/>
              <a:cs typeface="Times New Roman"/>
              <a:sym typeface="Times New Roman"/>
            </a:endParaRPr>
          </a:p>
        </p:txBody>
      </p:sp>
      <p:pic>
        <p:nvPicPr>
          <p:cNvPr id="618" name="Google Shape;618;p73"/>
          <p:cNvPicPr preferRelativeResize="0"/>
          <p:nvPr/>
        </p:nvPicPr>
        <p:blipFill>
          <a:blip r:embed="rId3">
            <a:alphaModFix/>
          </a:blip>
          <a:stretch>
            <a:fillRect/>
          </a:stretch>
        </p:blipFill>
        <p:spPr>
          <a:xfrm>
            <a:off x="1114077" y="1957588"/>
            <a:ext cx="7088999" cy="1609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cxnSp>
        <p:nvCxnSpPr>
          <p:cNvPr id="623" name="Google Shape;623;p7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24" name="Google Shape;624;p74"/>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solidFill>
                <a:srgbClr val="FFAB40"/>
              </a:solidFill>
              <a:latin typeface="Montserrat ExtraBold"/>
              <a:ea typeface="Montserrat ExtraBold"/>
              <a:cs typeface="Montserrat ExtraBold"/>
              <a:sym typeface="Montserrat ExtraBold"/>
            </a:endParaRPr>
          </a:p>
        </p:txBody>
      </p:sp>
      <p:sp>
        <p:nvSpPr>
          <p:cNvPr id="625" name="Google Shape;625;p74"/>
          <p:cNvSpPr txBox="1"/>
          <p:nvPr/>
        </p:nvSpPr>
        <p:spPr>
          <a:xfrm>
            <a:off x="916900" y="103490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Cách Self Attention hoạt động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Khởi tạo các ma trận trọng số</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Key  :                                                     </a:t>
            </a:r>
            <a:r>
              <a:rPr lang="vi" sz="1600">
                <a:solidFill>
                  <a:schemeClr val="lt1"/>
                </a:solidFill>
                <a:latin typeface="Times New Roman"/>
                <a:ea typeface="Times New Roman"/>
                <a:cs typeface="Times New Roman"/>
                <a:sym typeface="Times New Roman"/>
              </a:rPr>
              <a:t>Query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Value :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p:txBody>
      </p:sp>
      <p:pic>
        <p:nvPicPr>
          <p:cNvPr id="626" name="Google Shape;626;p74"/>
          <p:cNvPicPr preferRelativeResize="0"/>
          <p:nvPr/>
        </p:nvPicPr>
        <p:blipFill>
          <a:blip r:embed="rId3">
            <a:alphaModFix/>
          </a:blip>
          <a:stretch>
            <a:fillRect/>
          </a:stretch>
        </p:blipFill>
        <p:spPr>
          <a:xfrm>
            <a:off x="2386913" y="1954413"/>
            <a:ext cx="1266825" cy="885825"/>
          </a:xfrm>
          <a:prstGeom prst="rect">
            <a:avLst/>
          </a:prstGeom>
          <a:noFill/>
          <a:ln>
            <a:noFill/>
          </a:ln>
        </p:spPr>
      </p:pic>
      <p:pic>
        <p:nvPicPr>
          <p:cNvPr id="627" name="Google Shape;627;p74"/>
          <p:cNvPicPr preferRelativeResize="0"/>
          <p:nvPr/>
        </p:nvPicPr>
        <p:blipFill>
          <a:blip r:embed="rId4">
            <a:alphaModFix/>
          </a:blip>
          <a:stretch>
            <a:fillRect/>
          </a:stretch>
        </p:blipFill>
        <p:spPr>
          <a:xfrm>
            <a:off x="5795175" y="1929863"/>
            <a:ext cx="1231425" cy="934950"/>
          </a:xfrm>
          <a:prstGeom prst="rect">
            <a:avLst/>
          </a:prstGeom>
          <a:noFill/>
          <a:ln>
            <a:noFill/>
          </a:ln>
        </p:spPr>
      </p:pic>
      <p:pic>
        <p:nvPicPr>
          <p:cNvPr id="628" name="Google Shape;628;p74"/>
          <p:cNvPicPr preferRelativeResize="0"/>
          <p:nvPr/>
        </p:nvPicPr>
        <p:blipFill>
          <a:blip r:embed="rId5">
            <a:alphaModFix/>
          </a:blip>
          <a:stretch>
            <a:fillRect/>
          </a:stretch>
        </p:blipFill>
        <p:spPr>
          <a:xfrm>
            <a:off x="2386925" y="3280525"/>
            <a:ext cx="1179819" cy="934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cxnSp>
        <p:nvCxnSpPr>
          <p:cNvPr id="633" name="Google Shape;633;p7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34" name="Google Shape;634;p75"/>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solidFill>
                <a:srgbClr val="FFAB40"/>
              </a:solidFill>
              <a:latin typeface="Montserrat ExtraBold"/>
              <a:ea typeface="Montserrat ExtraBold"/>
              <a:cs typeface="Montserrat ExtraBold"/>
              <a:sym typeface="Montserrat ExtraBold"/>
            </a:endParaRPr>
          </a:p>
        </p:txBody>
      </p:sp>
      <p:sp>
        <p:nvSpPr>
          <p:cNvPr id="635" name="Google Shape;635;p75"/>
          <p:cNvSpPr txBox="1"/>
          <p:nvPr/>
        </p:nvSpPr>
        <p:spPr>
          <a:xfrm>
            <a:off x="916900" y="103490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Cách Self Attention hoạt động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Tính giá trị Key, Query, Value của từng từ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Key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Query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Value :				</a:t>
            </a:r>
            <a:endParaRPr sz="1600">
              <a:solidFill>
                <a:schemeClr val="lt1"/>
              </a:solidFill>
              <a:latin typeface="Times New Roman"/>
              <a:ea typeface="Times New Roman"/>
              <a:cs typeface="Times New Roman"/>
              <a:sym typeface="Times New Roman"/>
            </a:endParaRPr>
          </a:p>
        </p:txBody>
      </p:sp>
      <p:pic>
        <p:nvPicPr>
          <p:cNvPr id="636" name="Google Shape;636;p75"/>
          <p:cNvPicPr preferRelativeResize="0"/>
          <p:nvPr/>
        </p:nvPicPr>
        <p:blipFill>
          <a:blip r:embed="rId3">
            <a:alphaModFix/>
          </a:blip>
          <a:stretch>
            <a:fillRect/>
          </a:stretch>
        </p:blipFill>
        <p:spPr>
          <a:xfrm>
            <a:off x="4942450" y="1565800"/>
            <a:ext cx="3143250" cy="838200"/>
          </a:xfrm>
          <a:prstGeom prst="rect">
            <a:avLst/>
          </a:prstGeom>
          <a:noFill/>
          <a:ln>
            <a:noFill/>
          </a:ln>
        </p:spPr>
      </p:pic>
      <p:pic>
        <p:nvPicPr>
          <p:cNvPr id="637" name="Google Shape;637;p75"/>
          <p:cNvPicPr preferRelativeResize="0"/>
          <p:nvPr/>
        </p:nvPicPr>
        <p:blipFill>
          <a:blip r:embed="rId4">
            <a:alphaModFix/>
          </a:blip>
          <a:stretch>
            <a:fillRect/>
          </a:stretch>
        </p:blipFill>
        <p:spPr>
          <a:xfrm>
            <a:off x="4942450" y="2530825"/>
            <a:ext cx="3028950" cy="971550"/>
          </a:xfrm>
          <a:prstGeom prst="rect">
            <a:avLst/>
          </a:prstGeom>
          <a:noFill/>
          <a:ln>
            <a:noFill/>
          </a:ln>
        </p:spPr>
      </p:pic>
      <p:pic>
        <p:nvPicPr>
          <p:cNvPr id="638" name="Google Shape;638;p75"/>
          <p:cNvPicPr preferRelativeResize="0"/>
          <p:nvPr/>
        </p:nvPicPr>
        <p:blipFill>
          <a:blip r:embed="rId5">
            <a:alphaModFix/>
          </a:blip>
          <a:stretch>
            <a:fillRect/>
          </a:stretch>
        </p:blipFill>
        <p:spPr>
          <a:xfrm>
            <a:off x="4913875" y="3813763"/>
            <a:ext cx="3086100" cy="904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cxnSp>
        <p:nvCxnSpPr>
          <p:cNvPr id="643" name="Google Shape;643;p7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44" name="Google Shape;644;p76"/>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solidFill>
                <a:srgbClr val="FFAB40"/>
              </a:solidFill>
              <a:latin typeface="Montserrat ExtraBold"/>
              <a:ea typeface="Montserrat ExtraBold"/>
              <a:cs typeface="Montserrat ExtraBold"/>
              <a:sym typeface="Montserrat ExtraBold"/>
            </a:endParaRPr>
          </a:p>
        </p:txBody>
      </p:sp>
      <p:sp>
        <p:nvSpPr>
          <p:cNvPr id="645" name="Google Shape;645;p76"/>
          <p:cNvSpPr txBox="1"/>
          <p:nvPr/>
        </p:nvSpPr>
        <p:spPr>
          <a:xfrm>
            <a:off x="916900" y="103490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Cách Self Attention hoạt động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p:txBody>
      </p:sp>
      <p:pic>
        <p:nvPicPr>
          <p:cNvPr id="646" name="Google Shape;646;p76"/>
          <p:cNvPicPr preferRelativeResize="0"/>
          <p:nvPr/>
        </p:nvPicPr>
        <p:blipFill>
          <a:blip r:embed="rId3">
            <a:alphaModFix/>
          </a:blip>
          <a:stretch>
            <a:fillRect/>
          </a:stretch>
        </p:blipFill>
        <p:spPr>
          <a:xfrm>
            <a:off x="605475" y="1594750"/>
            <a:ext cx="8353251" cy="3245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cxnSp>
        <p:nvCxnSpPr>
          <p:cNvPr id="651" name="Google Shape;651;p7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52" name="Google Shape;652;p77"/>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solidFill>
                <a:srgbClr val="FFAB40"/>
              </a:solidFill>
              <a:latin typeface="Montserrat ExtraBold"/>
              <a:ea typeface="Montserrat ExtraBold"/>
              <a:cs typeface="Montserrat ExtraBold"/>
              <a:sym typeface="Montserrat ExtraBold"/>
            </a:endParaRPr>
          </a:p>
        </p:txBody>
      </p:sp>
      <p:sp>
        <p:nvSpPr>
          <p:cNvPr id="653" name="Google Shape;653;p77"/>
          <p:cNvSpPr txBox="1"/>
          <p:nvPr/>
        </p:nvSpPr>
        <p:spPr>
          <a:xfrm>
            <a:off x="916900" y="103490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Cách Self Attention hoạt động</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Tính softmax(Q*K^T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p:txBody>
      </p:sp>
      <p:pic>
        <p:nvPicPr>
          <p:cNvPr id="654" name="Google Shape;654;p77"/>
          <p:cNvPicPr preferRelativeResize="0"/>
          <p:nvPr/>
        </p:nvPicPr>
        <p:blipFill>
          <a:blip r:embed="rId3">
            <a:alphaModFix/>
          </a:blip>
          <a:stretch>
            <a:fillRect/>
          </a:stretch>
        </p:blipFill>
        <p:spPr>
          <a:xfrm>
            <a:off x="778125" y="2041525"/>
            <a:ext cx="8109075" cy="2910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cxnSp>
        <p:nvCxnSpPr>
          <p:cNvPr id="659" name="Google Shape;659;p7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60" name="Google Shape;660;p78"/>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solidFill>
                <a:srgbClr val="FFAB40"/>
              </a:solidFill>
              <a:latin typeface="Montserrat ExtraBold"/>
              <a:ea typeface="Montserrat ExtraBold"/>
              <a:cs typeface="Montserrat ExtraBold"/>
              <a:sym typeface="Montserrat ExtraBold"/>
            </a:endParaRPr>
          </a:p>
        </p:txBody>
      </p:sp>
      <p:sp>
        <p:nvSpPr>
          <p:cNvPr id="661" name="Google Shape;661;p78"/>
          <p:cNvSpPr txBox="1"/>
          <p:nvPr/>
        </p:nvSpPr>
        <p:spPr>
          <a:xfrm>
            <a:off x="916900" y="103490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Cách Self Attention hoạt động</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Softmax(Q*K^T) * V</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p:txBody>
      </p:sp>
      <p:pic>
        <p:nvPicPr>
          <p:cNvPr id="662" name="Google Shape;662;p78"/>
          <p:cNvPicPr preferRelativeResize="0"/>
          <p:nvPr/>
        </p:nvPicPr>
        <p:blipFill>
          <a:blip r:embed="rId3">
            <a:alphaModFix/>
          </a:blip>
          <a:stretch>
            <a:fillRect/>
          </a:stretch>
        </p:blipFill>
        <p:spPr>
          <a:xfrm>
            <a:off x="964900" y="1828350"/>
            <a:ext cx="7338724" cy="3182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2"/>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vi"/>
              <a:t>01</a:t>
            </a:r>
            <a:endParaRPr/>
          </a:p>
        </p:txBody>
      </p:sp>
      <p:cxnSp>
        <p:nvCxnSpPr>
          <p:cNvPr id="448" name="Google Shape;448;p52"/>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49" name="Google Shape;449;p52"/>
          <p:cNvSpPr txBox="1"/>
          <p:nvPr/>
        </p:nvSpPr>
        <p:spPr>
          <a:xfrm>
            <a:off x="3859575" y="3416050"/>
            <a:ext cx="4972200" cy="10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900">
                <a:solidFill>
                  <a:schemeClr val="lt1"/>
                </a:solidFill>
                <a:latin typeface="Montserrat ExtraBold"/>
                <a:ea typeface="Montserrat ExtraBold"/>
                <a:cs typeface="Montserrat ExtraBold"/>
                <a:sym typeface="Montserrat ExtraBold"/>
              </a:rPr>
              <a:t>TỔNG QUAN</a:t>
            </a:r>
            <a:endParaRPr sz="29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cxnSp>
        <p:nvCxnSpPr>
          <p:cNvPr id="667" name="Google Shape;667;p7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68" name="Google Shape;668;p79"/>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solidFill>
                <a:srgbClr val="FFAB40"/>
              </a:solidFill>
              <a:latin typeface="Montserrat ExtraBold"/>
              <a:ea typeface="Montserrat ExtraBold"/>
              <a:cs typeface="Montserrat ExtraBold"/>
              <a:sym typeface="Montserrat ExtraBold"/>
            </a:endParaRPr>
          </a:p>
        </p:txBody>
      </p:sp>
      <p:sp>
        <p:nvSpPr>
          <p:cNvPr id="669" name="Google Shape;669;p79"/>
          <p:cNvSpPr txBox="1"/>
          <p:nvPr/>
        </p:nvSpPr>
        <p:spPr>
          <a:xfrm>
            <a:off x="916900" y="103490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Cách Self Attention hoạt động</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p:txBody>
      </p:sp>
      <p:pic>
        <p:nvPicPr>
          <p:cNvPr id="670" name="Google Shape;670;p79"/>
          <p:cNvPicPr preferRelativeResize="0"/>
          <p:nvPr/>
        </p:nvPicPr>
        <p:blipFill>
          <a:blip r:embed="rId3">
            <a:alphaModFix/>
          </a:blip>
          <a:stretch>
            <a:fillRect/>
          </a:stretch>
        </p:blipFill>
        <p:spPr>
          <a:xfrm>
            <a:off x="1260575" y="1486700"/>
            <a:ext cx="7330926" cy="3368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cxnSp>
        <p:nvCxnSpPr>
          <p:cNvPr id="675" name="Google Shape;675;p8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76" name="Google Shape;676;p80"/>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solidFill>
                <a:srgbClr val="FFAB40"/>
              </a:solidFill>
              <a:latin typeface="Montserrat ExtraBold"/>
              <a:ea typeface="Montserrat ExtraBold"/>
              <a:cs typeface="Montserrat ExtraBold"/>
              <a:sym typeface="Montserrat ExtraBold"/>
            </a:endParaRPr>
          </a:p>
        </p:txBody>
      </p:sp>
      <p:sp>
        <p:nvSpPr>
          <p:cNvPr id="677" name="Google Shape;677;p80"/>
          <p:cNvSpPr txBox="1"/>
          <p:nvPr/>
        </p:nvSpPr>
        <p:spPr>
          <a:xfrm>
            <a:off x="916900" y="92595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Cách Self Attention hoạt động</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p:txBody>
      </p:sp>
      <p:pic>
        <p:nvPicPr>
          <p:cNvPr id="678" name="Google Shape;678;p80"/>
          <p:cNvPicPr preferRelativeResize="0"/>
          <p:nvPr/>
        </p:nvPicPr>
        <p:blipFill>
          <a:blip r:embed="rId3">
            <a:alphaModFix/>
          </a:blip>
          <a:stretch>
            <a:fillRect/>
          </a:stretch>
        </p:blipFill>
        <p:spPr>
          <a:xfrm>
            <a:off x="1146400" y="1353925"/>
            <a:ext cx="7089000" cy="3641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cxnSp>
        <p:nvCxnSpPr>
          <p:cNvPr id="683" name="Google Shape;683;p8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84" name="Google Shape;684;p81"/>
          <p:cNvSpPr txBox="1"/>
          <p:nvPr/>
        </p:nvSpPr>
        <p:spPr>
          <a:xfrm>
            <a:off x="916900" y="516175"/>
            <a:ext cx="70890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solidFill>
                  <a:srgbClr val="FFAB40"/>
                </a:solidFill>
                <a:latin typeface="Montserrat ExtraBold"/>
                <a:ea typeface="Montserrat ExtraBold"/>
                <a:cs typeface="Montserrat ExtraBold"/>
                <a:sym typeface="Montserrat ExtraBold"/>
              </a:rPr>
              <a:t>2.2.1 VietOcr</a:t>
            </a:r>
            <a:endParaRPr sz="2400">
              <a:solidFill>
                <a:srgbClr val="FFAB40"/>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solidFill>
                <a:srgbClr val="FFAB40"/>
              </a:solidFill>
              <a:latin typeface="Montserrat ExtraBold"/>
              <a:ea typeface="Montserrat ExtraBold"/>
              <a:cs typeface="Montserrat ExtraBold"/>
              <a:sym typeface="Montserrat ExtraBold"/>
            </a:endParaRPr>
          </a:p>
        </p:txBody>
      </p:sp>
      <p:sp>
        <p:nvSpPr>
          <p:cNvPr id="685" name="Google Shape;685;p81"/>
          <p:cNvSpPr txBox="1"/>
          <p:nvPr/>
        </p:nvSpPr>
        <p:spPr>
          <a:xfrm>
            <a:off x="916900" y="1034900"/>
            <a:ext cx="7548000" cy="3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vi" sz="1600">
                <a:solidFill>
                  <a:schemeClr val="lt1"/>
                </a:solidFill>
                <a:latin typeface="Times New Roman"/>
                <a:ea typeface="Times New Roman"/>
                <a:cs typeface="Times New Roman"/>
                <a:sym typeface="Times New Roman"/>
              </a:rPr>
              <a:t>Mutil Head Attention</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pic>
        <p:nvPicPr>
          <p:cNvPr id="686" name="Google Shape;686;p81"/>
          <p:cNvPicPr preferRelativeResize="0"/>
          <p:nvPr/>
        </p:nvPicPr>
        <p:blipFill>
          <a:blip r:embed="rId3">
            <a:alphaModFix/>
          </a:blip>
          <a:stretch>
            <a:fillRect/>
          </a:stretch>
        </p:blipFill>
        <p:spPr>
          <a:xfrm>
            <a:off x="4194150" y="207000"/>
            <a:ext cx="4435425" cy="4729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2"/>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vi"/>
              <a:t>03</a:t>
            </a:r>
            <a:endParaRPr/>
          </a:p>
        </p:txBody>
      </p:sp>
      <p:cxnSp>
        <p:nvCxnSpPr>
          <p:cNvPr id="692" name="Google Shape;692;p82"/>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93" name="Google Shape;693;p82"/>
          <p:cNvSpPr txBox="1"/>
          <p:nvPr/>
        </p:nvSpPr>
        <p:spPr>
          <a:xfrm>
            <a:off x="3989750" y="3366100"/>
            <a:ext cx="39306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900">
                <a:solidFill>
                  <a:schemeClr val="lt1"/>
                </a:solidFill>
                <a:latin typeface="Times"/>
                <a:ea typeface="Times"/>
                <a:cs typeface="Times"/>
                <a:sym typeface="Times"/>
              </a:rPr>
              <a:t>KẾT QUẢ ĐÁNH GIÁ</a:t>
            </a:r>
            <a:endParaRPr sz="2900">
              <a:solidFill>
                <a:schemeClr val="lt1"/>
              </a:solidFill>
              <a:latin typeface="Times"/>
              <a:ea typeface="Times"/>
              <a:cs typeface="Times"/>
              <a:sym typeface="Time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cxnSp>
        <p:nvCxnSpPr>
          <p:cNvPr id="698" name="Google Shape;698;p8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99" name="Google Shape;699;p83"/>
          <p:cNvSpPr txBox="1"/>
          <p:nvPr>
            <p:ph type="title"/>
          </p:nvPr>
        </p:nvSpPr>
        <p:spPr>
          <a:xfrm>
            <a:off x="938500" y="481675"/>
            <a:ext cx="5225700" cy="9414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vi">
                <a:solidFill>
                  <a:srgbClr val="FFAB40"/>
                </a:solidFill>
                <a:latin typeface="Montserrat"/>
                <a:ea typeface="Montserrat"/>
                <a:cs typeface="Montserrat"/>
                <a:sym typeface="Montserrat"/>
              </a:rPr>
              <a:t>3.1 Bảng kết quả đánh giá</a:t>
            </a:r>
            <a:endParaRPr b="1">
              <a:solidFill>
                <a:srgbClr val="FFAB4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AB40"/>
              </a:solidFill>
              <a:latin typeface="Montserrat"/>
              <a:ea typeface="Montserrat"/>
              <a:cs typeface="Montserrat"/>
              <a:sym typeface="Montserrat"/>
            </a:endParaRPr>
          </a:p>
          <a:p>
            <a:pPr indent="0" lvl="0" marL="0" rtl="0" algn="l">
              <a:spcBef>
                <a:spcPts val="0"/>
              </a:spcBef>
              <a:spcAft>
                <a:spcPts val="0"/>
              </a:spcAft>
              <a:buNone/>
            </a:pPr>
            <a:r>
              <a:t/>
            </a:r>
            <a:endParaRPr/>
          </a:p>
        </p:txBody>
      </p:sp>
      <p:graphicFrame>
        <p:nvGraphicFramePr>
          <p:cNvPr id="700" name="Google Shape;700;p83"/>
          <p:cNvGraphicFramePr/>
          <p:nvPr/>
        </p:nvGraphicFramePr>
        <p:xfrm>
          <a:off x="938500" y="1626500"/>
          <a:ext cx="3000000" cy="3000000"/>
        </p:xfrm>
        <a:graphic>
          <a:graphicData uri="http://schemas.openxmlformats.org/drawingml/2006/table">
            <a:tbl>
              <a:tblPr>
                <a:noFill/>
                <a:tableStyleId>{A0025D0A-EC7C-4C67-8FF9-43E8560164C8}</a:tableStyleId>
              </a:tblPr>
              <a:tblGrid>
                <a:gridCol w="1814350"/>
                <a:gridCol w="1325600"/>
                <a:gridCol w="1288975"/>
                <a:gridCol w="1252325"/>
                <a:gridCol w="1374500"/>
              </a:tblGrid>
              <a:tr h="381000">
                <a:tc>
                  <a:txBody>
                    <a:bodyPr/>
                    <a:lstStyle/>
                    <a:p>
                      <a:pPr indent="0" lvl="0" marL="0" rtl="0" algn="ctr">
                        <a:spcBef>
                          <a:spcPts val="0"/>
                        </a:spcBef>
                        <a:spcAft>
                          <a:spcPts val="0"/>
                        </a:spcAft>
                        <a:buNone/>
                      </a:pPr>
                      <a:r>
                        <a:rPr lang="vi" sz="1600">
                          <a:solidFill>
                            <a:schemeClr val="lt1"/>
                          </a:solidFill>
                          <a:latin typeface="Times"/>
                          <a:ea typeface="Times"/>
                          <a:cs typeface="Times"/>
                          <a:sym typeface="Times"/>
                        </a:rPr>
                        <a:t>Method</a:t>
                      </a:r>
                      <a:endParaRPr sz="1600">
                        <a:solidFill>
                          <a:schemeClr val="lt1"/>
                        </a:solidFill>
                        <a:latin typeface="Times"/>
                        <a:ea typeface="Times"/>
                        <a:cs typeface="Times"/>
                        <a:sym typeface="Times"/>
                      </a:endParaRPr>
                    </a:p>
                  </a:txBody>
                  <a:tcPr marT="91425" marB="91425" marR="91425" marL="91425"/>
                </a:tc>
                <a:tc>
                  <a:txBody>
                    <a:bodyPr/>
                    <a:lstStyle/>
                    <a:p>
                      <a:pPr indent="0" lvl="0" marL="0" rtl="0" algn="ctr">
                        <a:spcBef>
                          <a:spcPts val="0"/>
                        </a:spcBef>
                        <a:spcAft>
                          <a:spcPts val="0"/>
                        </a:spcAft>
                        <a:buNone/>
                      </a:pPr>
                      <a:r>
                        <a:rPr lang="vi" sz="1600">
                          <a:solidFill>
                            <a:schemeClr val="lt1"/>
                          </a:solidFill>
                          <a:latin typeface="Times"/>
                          <a:ea typeface="Times"/>
                          <a:cs typeface="Times"/>
                          <a:sym typeface="Times"/>
                        </a:rPr>
                        <a:t>Precision</a:t>
                      </a:r>
                      <a:endParaRPr sz="1600">
                        <a:solidFill>
                          <a:schemeClr val="lt1"/>
                        </a:solidFill>
                        <a:latin typeface="Times"/>
                        <a:ea typeface="Times"/>
                        <a:cs typeface="Times"/>
                        <a:sym typeface="Times"/>
                      </a:endParaRPr>
                    </a:p>
                  </a:txBody>
                  <a:tcPr marT="91425" marB="91425" marR="91425" marL="91425"/>
                </a:tc>
                <a:tc>
                  <a:txBody>
                    <a:bodyPr/>
                    <a:lstStyle/>
                    <a:p>
                      <a:pPr indent="0" lvl="0" marL="0" rtl="0" algn="ctr">
                        <a:spcBef>
                          <a:spcPts val="0"/>
                        </a:spcBef>
                        <a:spcAft>
                          <a:spcPts val="0"/>
                        </a:spcAft>
                        <a:buNone/>
                      </a:pPr>
                      <a:r>
                        <a:rPr lang="vi" sz="1600">
                          <a:solidFill>
                            <a:schemeClr val="lt1"/>
                          </a:solidFill>
                          <a:latin typeface="Times"/>
                          <a:ea typeface="Times"/>
                          <a:cs typeface="Times"/>
                          <a:sym typeface="Times"/>
                        </a:rPr>
                        <a:t>Recall</a:t>
                      </a:r>
                      <a:endParaRPr sz="1600">
                        <a:solidFill>
                          <a:schemeClr val="lt1"/>
                        </a:solidFill>
                        <a:latin typeface="Times"/>
                        <a:ea typeface="Times"/>
                        <a:cs typeface="Times"/>
                        <a:sym typeface="Times"/>
                      </a:endParaRPr>
                    </a:p>
                  </a:txBody>
                  <a:tcPr marT="91425" marB="91425" marR="91425" marL="91425"/>
                </a:tc>
                <a:tc>
                  <a:txBody>
                    <a:bodyPr/>
                    <a:lstStyle/>
                    <a:p>
                      <a:pPr indent="0" lvl="0" marL="0" rtl="0" algn="ctr">
                        <a:spcBef>
                          <a:spcPts val="0"/>
                        </a:spcBef>
                        <a:spcAft>
                          <a:spcPts val="0"/>
                        </a:spcAft>
                        <a:buNone/>
                      </a:pPr>
                      <a:r>
                        <a:rPr lang="vi" sz="1600">
                          <a:solidFill>
                            <a:schemeClr val="lt1"/>
                          </a:solidFill>
                          <a:latin typeface="Times"/>
                          <a:ea typeface="Times"/>
                          <a:cs typeface="Times"/>
                          <a:sym typeface="Times"/>
                        </a:rPr>
                        <a:t>H-mean</a:t>
                      </a:r>
                      <a:endParaRPr sz="1600">
                        <a:solidFill>
                          <a:schemeClr val="lt1"/>
                        </a:solidFill>
                        <a:latin typeface="Times"/>
                        <a:ea typeface="Times"/>
                        <a:cs typeface="Times"/>
                        <a:sym typeface="Times"/>
                      </a:endParaRPr>
                    </a:p>
                  </a:txBody>
                  <a:tcPr marT="91425" marB="91425" marR="91425" marL="91425"/>
                </a:tc>
                <a:tc>
                  <a:txBody>
                    <a:bodyPr/>
                    <a:lstStyle/>
                    <a:p>
                      <a:pPr indent="0" lvl="0" marL="0" rtl="0" algn="ctr">
                        <a:spcBef>
                          <a:spcPts val="0"/>
                        </a:spcBef>
                        <a:spcAft>
                          <a:spcPts val="0"/>
                        </a:spcAft>
                        <a:buNone/>
                      </a:pPr>
                      <a:r>
                        <a:rPr lang="vi" sz="1600">
                          <a:solidFill>
                            <a:schemeClr val="lt1"/>
                          </a:solidFill>
                          <a:latin typeface="Times"/>
                          <a:ea typeface="Times"/>
                          <a:cs typeface="Times"/>
                          <a:sym typeface="Times"/>
                        </a:rPr>
                        <a:t>mAP</a:t>
                      </a:r>
                      <a:endParaRPr sz="1600">
                        <a:solidFill>
                          <a:schemeClr val="lt1"/>
                        </a:solidFill>
                        <a:latin typeface="Times"/>
                        <a:ea typeface="Times"/>
                        <a:cs typeface="Times"/>
                        <a:sym typeface="Times"/>
                      </a:endParaRPr>
                    </a:p>
                  </a:txBody>
                  <a:tcPr marT="91425" marB="91425" marR="91425" marL="91425"/>
                </a:tc>
              </a:tr>
              <a:tr h="381000">
                <a:tc>
                  <a:txBody>
                    <a:bodyPr/>
                    <a:lstStyle/>
                    <a:p>
                      <a:pPr indent="0" lvl="0" marL="0" rtl="0" algn="l">
                        <a:spcBef>
                          <a:spcPts val="0"/>
                        </a:spcBef>
                        <a:spcAft>
                          <a:spcPts val="0"/>
                        </a:spcAft>
                        <a:buNone/>
                      </a:pPr>
                      <a:r>
                        <a:rPr lang="vi">
                          <a:solidFill>
                            <a:schemeClr val="lt1"/>
                          </a:solidFill>
                        </a:rPr>
                        <a:t>Dictguided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vi">
                          <a:solidFill>
                            <a:schemeClr val="lt1"/>
                          </a:solidFill>
                        </a:rPr>
                        <a:t>0.9214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vi">
                          <a:solidFill>
                            <a:schemeClr val="lt1"/>
                          </a:solidFill>
                        </a:rPr>
                        <a:t>0.4017</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vi">
                          <a:solidFill>
                            <a:schemeClr val="lt1"/>
                          </a:solidFill>
                        </a:rPr>
                        <a:t>0.66155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vi">
                          <a:solidFill>
                            <a:schemeClr val="lt1"/>
                          </a:solidFill>
                        </a:rPr>
                        <a:t>0.7115</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vi">
                          <a:solidFill>
                            <a:schemeClr val="lt1"/>
                          </a:solidFill>
                        </a:rPr>
                        <a:t>Yolov7</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vi">
                          <a:solidFill>
                            <a:schemeClr val="lt1"/>
                          </a:solidFill>
                        </a:rPr>
                        <a:t>0.8929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vi">
                          <a:solidFill>
                            <a:schemeClr val="lt1"/>
                          </a:solidFill>
                        </a:rPr>
                        <a:t>0.5128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vi">
                          <a:solidFill>
                            <a:schemeClr val="lt1"/>
                          </a:solidFill>
                        </a:rPr>
                        <a:t>0.70285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vi">
                          <a:solidFill>
                            <a:schemeClr val="lt1"/>
                          </a:solidFill>
                        </a:rPr>
                        <a:t>0.8108</a:t>
                      </a:r>
                      <a:endParaRPr>
                        <a:solidFill>
                          <a:schemeClr val="lt1"/>
                        </a:solidFill>
                      </a:endParaRPr>
                    </a:p>
                  </a:txBody>
                  <a:tcPr marT="91425" marB="91425" marR="91425" marL="91425"/>
                </a:tc>
              </a:tr>
            </a:tbl>
          </a:graphicData>
        </a:graphic>
      </p:graphicFrame>
      <p:graphicFrame>
        <p:nvGraphicFramePr>
          <p:cNvPr id="701" name="Google Shape;701;p83"/>
          <p:cNvGraphicFramePr/>
          <p:nvPr/>
        </p:nvGraphicFramePr>
        <p:xfrm>
          <a:off x="938500" y="3522425"/>
          <a:ext cx="3000000" cy="3000000"/>
        </p:xfrm>
        <a:graphic>
          <a:graphicData uri="http://schemas.openxmlformats.org/drawingml/2006/table">
            <a:tbl>
              <a:tblPr>
                <a:noFill/>
                <a:tableStyleId>{A0025D0A-EC7C-4C67-8FF9-43E8560164C8}</a:tableStyleId>
              </a:tblPr>
              <a:tblGrid>
                <a:gridCol w="1809750"/>
                <a:gridCol w="1809750"/>
                <a:gridCol w="1809750"/>
              </a:tblGrid>
              <a:tr h="381000">
                <a:tc>
                  <a:txBody>
                    <a:bodyPr/>
                    <a:lstStyle/>
                    <a:p>
                      <a:pPr indent="0" lvl="0" marL="0" rtl="0" algn="ctr">
                        <a:spcBef>
                          <a:spcPts val="0"/>
                        </a:spcBef>
                        <a:spcAft>
                          <a:spcPts val="0"/>
                        </a:spcAft>
                        <a:buNone/>
                      </a:pPr>
                      <a:r>
                        <a:rPr lang="vi">
                          <a:solidFill>
                            <a:schemeClr val="lt1"/>
                          </a:solidFill>
                          <a:latin typeface="Times"/>
                          <a:ea typeface="Times"/>
                          <a:cs typeface="Times"/>
                          <a:sym typeface="Times"/>
                        </a:rPr>
                        <a:t>Method</a:t>
                      </a:r>
                      <a:endParaRPr>
                        <a:solidFill>
                          <a:schemeClr val="lt1"/>
                        </a:solidFill>
                        <a:latin typeface="Times"/>
                        <a:ea typeface="Times"/>
                        <a:cs typeface="Times"/>
                        <a:sym typeface="Times"/>
                      </a:endParaRPr>
                    </a:p>
                  </a:txBody>
                  <a:tcPr marT="91425" marB="91425" marR="91425" marL="91425"/>
                </a:tc>
                <a:tc>
                  <a:txBody>
                    <a:bodyPr/>
                    <a:lstStyle/>
                    <a:p>
                      <a:pPr indent="0" lvl="0" marL="0" rtl="0" algn="ctr">
                        <a:spcBef>
                          <a:spcPts val="0"/>
                        </a:spcBef>
                        <a:spcAft>
                          <a:spcPts val="0"/>
                        </a:spcAft>
                        <a:buNone/>
                      </a:pPr>
                      <a:r>
                        <a:rPr lang="vi">
                          <a:solidFill>
                            <a:schemeClr val="lt1"/>
                          </a:solidFill>
                          <a:latin typeface="Times"/>
                          <a:ea typeface="Times"/>
                          <a:cs typeface="Times"/>
                          <a:sym typeface="Times"/>
                        </a:rPr>
                        <a:t>CER</a:t>
                      </a:r>
                      <a:endParaRPr>
                        <a:solidFill>
                          <a:schemeClr val="lt1"/>
                        </a:solidFill>
                        <a:latin typeface="Times"/>
                        <a:ea typeface="Times"/>
                        <a:cs typeface="Times"/>
                        <a:sym typeface="Times"/>
                      </a:endParaRPr>
                    </a:p>
                  </a:txBody>
                  <a:tcPr marT="91425" marB="91425" marR="91425" marL="91425"/>
                </a:tc>
                <a:tc>
                  <a:txBody>
                    <a:bodyPr/>
                    <a:lstStyle/>
                    <a:p>
                      <a:pPr indent="0" lvl="0" marL="0" rtl="0" algn="ctr">
                        <a:spcBef>
                          <a:spcPts val="0"/>
                        </a:spcBef>
                        <a:spcAft>
                          <a:spcPts val="0"/>
                        </a:spcAft>
                        <a:buNone/>
                      </a:pPr>
                      <a:r>
                        <a:rPr lang="vi">
                          <a:solidFill>
                            <a:schemeClr val="lt1"/>
                          </a:solidFill>
                          <a:latin typeface="Times"/>
                          <a:ea typeface="Times"/>
                          <a:cs typeface="Times"/>
                          <a:sym typeface="Times"/>
                        </a:rPr>
                        <a:t>WORD_ERROR</a:t>
                      </a:r>
                      <a:endParaRPr>
                        <a:solidFill>
                          <a:schemeClr val="lt1"/>
                        </a:solidFill>
                        <a:latin typeface="Times"/>
                        <a:ea typeface="Times"/>
                        <a:cs typeface="Times"/>
                        <a:sym typeface="Times"/>
                      </a:endParaRPr>
                    </a:p>
                  </a:txBody>
                  <a:tcPr marT="91425" marB="91425" marR="91425" marL="91425"/>
                </a:tc>
              </a:tr>
              <a:tr h="381000">
                <a:tc>
                  <a:txBody>
                    <a:bodyPr/>
                    <a:lstStyle/>
                    <a:p>
                      <a:pPr indent="0" lvl="0" marL="0" rtl="0" algn="ctr">
                        <a:spcBef>
                          <a:spcPts val="0"/>
                        </a:spcBef>
                        <a:spcAft>
                          <a:spcPts val="0"/>
                        </a:spcAft>
                        <a:buNone/>
                      </a:pPr>
                      <a:r>
                        <a:rPr lang="vi">
                          <a:solidFill>
                            <a:schemeClr val="lt1"/>
                          </a:solidFill>
                          <a:latin typeface="Times"/>
                          <a:ea typeface="Times"/>
                          <a:cs typeface="Times"/>
                          <a:sym typeface="Times"/>
                        </a:rPr>
                        <a:t>Vietocr</a:t>
                      </a:r>
                      <a:endParaRPr>
                        <a:solidFill>
                          <a:schemeClr val="lt1"/>
                        </a:solidFill>
                        <a:latin typeface="Times"/>
                        <a:ea typeface="Times"/>
                        <a:cs typeface="Times"/>
                        <a:sym typeface="Times"/>
                      </a:endParaRPr>
                    </a:p>
                  </a:txBody>
                  <a:tcPr marT="91425" marB="91425" marR="91425" marL="91425"/>
                </a:tc>
                <a:tc>
                  <a:txBody>
                    <a:bodyPr/>
                    <a:lstStyle/>
                    <a:p>
                      <a:pPr indent="0" lvl="0" marL="0" rtl="0" algn="ctr">
                        <a:spcBef>
                          <a:spcPts val="0"/>
                        </a:spcBef>
                        <a:spcAft>
                          <a:spcPts val="0"/>
                        </a:spcAft>
                        <a:buNone/>
                      </a:pPr>
                      <a:r>
                        <a:rPr lang="vi">
                          <a:solidFill>
                            <a:schemeClr val="lt1"/>
                          </a:solidFill>
                          <a:latin typeface="Times"/>
                          <a:ea typeface="Times"/>
                          <a:cs typeface="Times"/>
                          <a:sym typeface="Times"/>
                        </a:rPr>
                        <a:t>0.2107</a:t>
                      </a:r>
                      <a:endParaRPr>
                        <a:solidFill>
                          <a:schemeClr val="lt1"/>
                        </a:solidFill>
                        <a:latin typeface="Times"/>
                        <a:ea typeface="Times"/>
                        <a:cs typeface="Times"/>
                        <a:sym typeface="Times"/>
                      </a:endParaRPr>
                    </a:p>
                  </a:txBody>
                  <a:tcPr marT="91425" marB="91425" marR="91425" marL="91425"/>
                </a:tc>
                <a:tc>
                  <a:txBody>
                    <a:bodyPr/>
                    <a:lstStyle/>
                    <a:p>
                      <a:pPr indent="0" lvl="0" marL="0" rtl="0" algn="ctr">
                        <a:spcBef>
                          <a:spcPts val="0"/>
                        </a:spcBef>
                        <a:spcAft>
                          <a:spcPts val="0"/>
                        </a:spcAft>
                        <a:buNone/>
                      </a:pPr>
                      <a:r>
                        <a:rPr lang="vi">
                          <a:solidFill>
                            <a:schemeClr val="lt1"/>
                          </a:solidFill>
                          <a:latin typeface="Times"/>
                          <a:ea typeface="Times"/>
                          <a:cs typeface="Times"/>
                          <a:sym typeface="Times"/>
                        </a:rPr>
                        <a:t>0.4348</a:t>
                      </a:r>
                      <a:endParaRPr>
                        <a:solidFill>
                          <a:schemeClr val="lt1"/>
                        </a:solidFill>
                        <a:latin typeface="Times"/>
                        <a:ea typeface="Times"/>
                        <a:cs typeface="Times"/>
                        <a:sym typeface="Times"/>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cxnSp>
        <p:nvCxnSpPr>
          <p:cNvPr id="706" name="Google Shape;706;p8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07" name="Google Shape;707;p84"/>
          <p:cNvSpPr txBox="1"/>
          <p:nvPr>
            <p:ph type="title"/>
          </p:nvPr>
        </p:nvSpPr>
        <p:spPr>
          <a:xfrm>
            <a:off x="938500" y="481675"/>
            <a:ext cx="5225700" cy="9414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vi">
                <a:solidFill>
                  <a:srgbClr val="FFAB40"/>
                </a:solidFill>
                <a:latin typeface="Montserrat"/>
                <a:ea typeface="Montserrat"/>
                <a:cs typeface="Montserrat"/>
                <a:sym typeface="Montserrat"/>
              </a:rPr>
              <a:t>3.1 Nhận xét</a:t>
            </a:r>
            <a:endParaRPr b="1">
              <a:solidFill>
                <a:srgbClr val="FFAB4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AB40"/>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708" name="Google Shape;708;p84"/>
          <p:cNvSpPr txBox="1"/>
          <p:nvPr/>
        </p:nvSpPr>
        <p:spPr>
          <a:xfrm>
            <a:off x="1115325" y="1277525"/>
            <a:ext cx="6597300" cy="3359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lt1"/>
              </a:buClr>
              <a:buSzPts val="1700"/>
              <a:buFont typeface="Montserrat"/>
              <a:buChar char="-"/>
            </a:pPr>
            <a:r>
              <a:rPr lang="vi" sz="1700">
                <a:solidFill>
                  <a:schemeClr val="lt1"/>
                </a:solidFill>
                <a:latin typeface="Montserrat"/>
                <a:ea typeface="Montserrat"/>
                <a:cs typeface="Montserrat"/>
                <a:sym typeface="Montserrat"/>
              </a:rPr>
              <a:t>Yolo có độ chính xác cao hơn so với DictGuided, tuy nhiên trong thực tế phương pháp này không phù hợp vì thường xuyên detect thiếu các dấu câu dẫn đến sai về ngữ nghĩa.</a:t>
            </a:r>
            <a:endParaRPr sz="1700">
              <a:solidFill>
                <a:schemeClr val="l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lt1"/>
              </a:buClr>
              <a:buSzPts val="1700"/>
              <a:buFont typeface="Montserrat"/>
              <a:buChar char="-"/>
            </a:pPr>
            <a:r>
              <a:rPr lang="vi" sz="1700">
                <a:solidFill>
                  <a:schemeClr val="lt1"/>
                </a:solidFill>
                <a:latin typeface="Montserrat"/>
                <a:ea typeface="Montserrat"/>
                <a:cs typeface="Montserrat"/>
                <a:sym typeface="Montserrat"/>
              </a:rPr>
              <a:t>DictGuided có độ chính xác khá cao khi chỉ sử dụng detect, mặc dù đưa ra được một số hướng mới trong phương pháp recognition, tuy nhiên chưa được sử dụng tốt trên tập dữ liệu này.</a:t>
            </a:r>
            <a:endParaRPr sz="1700">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5"/>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vi"/>
              <a:t>04</a:t>
            </a:r>
            <a:endParaRPr/>
          </a:p>
        </p:txBody>
      </p:sp>
      <p:cxnSp>
        <p:nvCxnSpPr>
          <p:cNvPr id="714" name="Google Shape;714;p85"/>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15" name="Google Shape;715;p85"/>
          <p:cNvSpPr txBox="1"/>
          <p:nvPr/>
        </p:nvSpPr>
        <p:spPr>
          <a:xfrm>
            <a:off x="3989750" y="3366100"/>
            <a:ext cx="39306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900">
                <a:solidFill>
                  <a:schemeClr val="lt1"/>
                </a:solidFill>
                <a:latin typeface="Times"/>
                <a:ea typeface="Times"/>
                <a:cs typeface="Times"/>
                <a:sym typeface="Times"/>
              </a:rPr>
              <a:t>ỨNG DỤNG</a:t>
            </a:r>
            <a:endParaRPr sz="2900">
              <a:solidFill>
                <a:schemeClr val="lt1"/>
              </a:solidFill>
              <a:latin typeface="Times"/>
              <a:ea typeface="Times"/>
              <a:cs typeface="Times"/>
              <a:sym typeface="Time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6"/>
          <p:cNvSpPr txBox="1"/>
          <p:nvPr>
            <p:ph type="title"/>
          </p:nvPr>
        </p:nvSpPr>
        <p:spPr>
          <a:xfrm>
            <a:off x="938500" y="481675"/>
            <a:ext cx="5225700" cy="9414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vi">
                <a:solidFill>
                  <a:srgbClr val="FFAB40"/>
                </a:solidFill>
                <a:latin typeface="Montserrat"/>
                <a:ea typeface="Montserrat"/>
                <a:cs typeface="Montserrat"/>
                <a:sym typeface="Montserrat"/>
              </a:rPr>
              <a:t>4. </a:t>
            </a:r>
            <a:r>
              <a:rPr b="1" lang="vi">
                <a:solidFill>
                  <a:srgbClr val="FFAB40"/>
                </a:solidFill>
                <a:latin typeface="Montserrat"/>
                <a:ea typeface="Montserrat"/>
                <a:cs typeface="Montserrat"/>
                <a:sym typeface="Montserrat"/>
              </a:rPr>
              <a:t>Xây dựng công cụ gán nhãn</a:t>
            </a:r>
            <a:endParaRPr b="1">
              <a:solidFill>
                <a:srgbClr val="FFAB4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AB40"/>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721" name="Google Shape;721;p86"/>
          <p:cNvPicPr preferRelativeResize="0"/>
          <p:nvPr/>
        </p:nvPicPr>
        <p:blipFill>
          <a:blip r:embed="rId3">
            <a:alphaModFix/>
          </a:blip>
          <a:stretch>
            <a:fillRect/>
          </a:stretch>
        </p:blipFill>
        <p:spPr>
          <a:xfrm>
            <a:off x="1293325" y="1780525"/>
            <a:ext cx="7278274" cy="3221525"/>
          </a:xfrm>
          <a:prstGeom prst="rect">
            <a:avLst/>
          </a:prstGeom>
          <a:noFill/>
          <a:ln>
            <a:noFill/>
          </a:ln>
        </p:spPr>
      </p:pic>
      <p:sp>
        <p:nvSpPr>
          <p:cNvPr id="722" name="Google Shape;722;p86"/>
          <p:cNvSpPr txBox="1"/>
          <p:nvPr/>
        </p:nvSpPr>
        <p:spPr>
          <a:xfrm>
            <a:off x="1202525" y="1009675"/>
            <a:ext cx="58689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Times New Roman"/>
              <a:buChar char="●"/>
            </a:pPr>
            <a:r>
              <a:rPr lang="vi" sz="1800">
                <a:solidFill>
                  <a:schemeClr val="lt1"/>
                </a:solidFill>
                <a:latin typeface="Times New Roman"/>
                <a:ea typeface="Times New Roman"/>
                <a:cs typeface="Times New Roman"/>
                <a:sym typeface="Times New Roman"/>
              </a:rPr>
              <a:t>Sử dụng mô hình có sẵn tạo thêm dữ liệu mới.</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vi" sz="1800">
                <a:solidFill>
                  <a:schemeClr val="lt1"/>
                </a:solidFill>
                <a:latin typeface="Times New Roman"/>
                <a:ea typeface="Times New Roman"/>
                <a:cs typeface="Times New Roman"/>
                <a:sym typeface="Times New Roman"/>
              </a:rPr>
              <a:t>Điều chỉnh theo ý mình.</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7"/>
          <p:cNvSpPr txBox="1"/>
          <p:nvPr>
            <p:ph type="title"/>
          </p:nvPr>
        </p:nvSpPr>
        <p:spPr>
          <a:xfrm>
            <a:off x="938500" y="481675"/>
            <a:ext cx="5225700" cy="9414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vi">
                <a:solidFill>
                  <a:srgbClr val="FFAB40"/>
                </a:solidFill>
                <a:latin typeface="Montserrat"/>
                <a:ea typeface="Montserrat"/>
                <a:cs typeface="Montserrat"/>
                <a:sym typeface="Montserrat"/>
              </a:rPr>
              <a:t>4. </a:t>
            </a:r>
            <a:r>
              <a:rPr b="1" lang="vi">
                <a:solidFill>
                  <a:srgbClr val="FFAB40"/>
                </a:solidFill>
                <a:latin typeface="Montserrat"/>
                <a:ea typeface="Montserrat"/>
                <a:cs typeface="Montserrat"/>
                <a:sym typeface="Montserrat"/>
              </a:rPr>
              <a:t>Xây dựng công cụ gán nhãn</a:t>
            </a:r>
            <a:endParaRPr b="1">
              <a:solidFill>
                <a:srgbClr val="FFAB4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AB40"/>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728" name="Google Shape;728;p87"/>
          <p:cNvPicPr preferRelativeResize="0"/>
          <p:nvPr/>
        </p:nvPicPr>
        <p:blipFill>
          <a:blip r:embed="rId3">
            <a:alphaModFix/>
          </a:blip>
          <a:stretch>
            <a:fillRect/>
          </a:stretch>
        </p:blipFill>
        <p:spPr>
          <a:xfrm>
            <a:off x="397288" y="2279938"/>
            <a:ext cx="2434600" cy="1363375"/>
          </a:xfrm>
          <a:prstGeom prst="rect">
            <a:avLst/>
          </a:prstGeom>
          <a:noFill/>
          <a:ln>
            <a:noFill/>
          </a:ln>
        </p:spPr>
      </p:pic>
      <p:pic>
        <p:nvPicPr>
          <p:cNvPr id="729" name="Google Shape;729;p87"/>
          <p:cNvPicPr preferRelativeResize="0"/>
          <p:nvPr/>
        </p:nvPicPr>
        <p:blipFill>
          <a:blip r:embed="rId4">
            <a:alphaModFix/>
          </a:blip>
          <a:stretch>
            <a:fillRect/>
          </a:stretch>
        </p:blipFill>
        <p:spPr>
          <a:xfrm>
            <a:off x="3808037" y="1978298"/>
            <a:ext cx="1819400" cy="1819425"/>
          </a:xfrm>
          <a:prstGeom prst="rect">
            <a:avLst/>
          </a:prstGeom>
          <a:noFill/>
          <a:ln>
            <a:noFill/>
          </a:ln>
        </p:spPr>
      </p:pic>
      <p:pic>
        <p:nvPicPr>
          <p:cNvPr id="730" name="Google Shape;730;p87"/>
          <p:cNvPicPr preferRelativeResize="0"/>
          <p:nvPr/>
        </p:nvPicPr>
        <p:blipFill>
          <a:blip r:embed="rId5">
            <a:alphaModFix/>
          </a:blip>
          <a:stretch>
            <a:fillRect/>
          </a:stretch>
        </p:blipFill>
        <p:spPr>
          <a:xfrm>
            <a:off x="6603588" y="1890063"/>
            <a:ext cx="2143125" cy="2143125"/>
          </a:xfrm>
          <a:prstGeom prst="rect">
            <a:avLst/>
          </a:prstGeom>
          <a:noFill/>
          <a:ln>
            <a:noFill/>
          </a:ln>
        </p:spPr>
      </p:pic>
      <p:sp>
        <p:nvSpPr>
          <p:cNvPr id="731" name="Google Shape;731;p87"/>
          <p:cNvSpPr/>
          <p:nvPr/>
        </p:nvSpPr>
        <p:spPr>
          <a:xfrm>
            <a:off x="2899213" y="2490938"/>
            <a:ext cx="841500" cy="941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7"/>
          <p:cNvSpPr/>
          <p:nvPr/>
        </p:nvSpPr>
        <p:spPr>
          <a:xfrm>
            <a:off x="5694763" y="2490950"/>
            <a:ext cx="841500" cy="9414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8"/>
          <p:cNvSpPr txBox="1"/>
          <p:nvPr>
            <p:ph type="title"/>
          </p:nvPr>
        </p:nvSpPr>
        <p:spPr>
          <a:xfrm>
            <a:off x="938500" y="481675"/>
            <a:ext cx="5225700" cy="9414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vi">
                <a:solidFill>
                  <a:srgbClr val="FFAB40"/>
                </a:solidFill>
                <a:latin typeface="Montserrat"/>
                <a:ea typeface="Montserrat"/>
                <a:cs typeface="Montserrat"/>
                <a:sym typeface="Montserrat"/>
              </a:rPr>
              <a:t>4. </a:t>
            </a:r>
            <a:r>
              <a:rPr b="1" lang="vi">
                <a:solidFill>
                  <a:srgbClr val="FFAB40"/>
                </a:solidFill>
                <a:latin typeface="Montserrat"/>
                <a:ea typeface="Montserrat"/>
                <a:cs typeface="Montserrat"/>
                <a:sym typeface="Montserrat"/>
              </a:rPr>
              <a:t>Xây dựng công cụ gán nhãn</a:t>
            </a:r>
            <a:endParaRPr b="1">
              <a:solidFill>
                <a:srgbClr val="FFAB4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AB40"/>
              </a:solidFill>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738" name="Google Shape;738;p88"/>
          <p:cNvPicPr preferRelativeResize="0"/>
          <p:nvPr/>
        </p:nvPicPr>
        <p:blipFill>
          <a:blip r:embed="rId3">
            <a:alphaModFix/>
          </a:blip>
          <a:stretch>
            <a:fillRect/>
          </a:stretch>
        </p:blipFill>
        <p:spPr>
          <a:xfrm>
            <a:off x="1278999" y="1155350"/>
            <a:ext cx="6985075" cy="3695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3"/>
          <p:cNvSpPr txBox="1"/>
          <p:nvPr>
            <p:ph type="title"/>
          </p:nvPr>
        </p:nvSpPr>
        <p:spPr>
          <a:xfrm>
            <a:off x="938500" y="445025"/>
            <a:ext cx="46293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 </a:t>
            </a:r>
            <a:r>
              <a:rPr lang="vi"/>
              <a:t>Giới thiệu bài toán</a:t>
            </a:r>
            <a:endParaRPr/>
          </a:p>
        </p:txBody>
      </p:sp>
      <p:sp>
        <p:nvSpPr>
          <p:cNvPr id="455" name="Google Shape;455;p53"/>
          <p:cNvSpPr txBox="1"/>
          <p:nvPr>
            <p:ph idx="1" type="body"/>
          </p:nvPr>
        </p:nvSpPr>
        <p:spPr>
          <a:xfrm>
            <a:off x="938500" y="1119150"/>
            <a:ext cx="6884100" cy="330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b="1" lang="vi">
                <a:solidFill>
                  <a:schemeClr val="dk2"/>
                </a:solidFill>
                <a:latin typeface="Times New Roman"/>
                <a:ea typeface="Times New Roman"/>
                <a:cs typeface="Times New Roman"/>
                <a:sym typeface="Times New Roman"/>
              </a:rPr>
              <a:t>Scene Text:</a:t>
            </a:r>
            <a:r>
              <a:rPr b="1" lang="vi">
                <a:latin typeface="Times New Roman"/>
                <a:ea typeface="Times New Roman"/>
                <a:cs typeface="Times New Roman"/>
                <a:sym typeface="Times New Roman"/>
              </a:rPr>
              <a:t> </a:t>
            </a:r>
            <a:r>
              <a:rPr lang="vi">
                <a:latin typeface="Times New Roman"/>
                <a:ea typeface="Times New Roman"/>
                <a:cs typeface="Times New Roman"/>
                <a:sym typeface="Times New Roman"/>
              </a:rPr>
              <a:t>Text xuất hiện trong ảnh được chụp từ môi trường thực tế, không phải được thêm vào sau khi chụp ảnh. </a:t>
            </a:r>
            <a:endParaRPr>
              <a:latin typeface="Times New Roman"/>
              <a:ea typeface="Times New Roman"/>
              <a:cs typeface="Times New Roman"/>
              <a:sym typeface="Times New Roman"/>
            </a:endParaRPr>
          </a:p>
          <a:p>
            <a:pPr indent="0" lvl="0" marL="457200" rtl="0" algn="l">
              <a:spcBef>
                <a:spcPts val="1600"/>
              </a:spcBef>
              <a:spcAft>
                <a:spcPts val="0"/>
              </a:spcAft>
              <a:buNone/>
            </a:pPr>
            <a:r>
              <a:rPr lang="vi">
                <a:latin typeface="Times New Roman"/>
                <a:ea typeface="Times New Roman"/>
                <a:cs typeface="Times New Roman"/>
                <a:sym typeface="Times New Roman"/>
              </a:rPr>
              <a:t>Ví dụ như hình ảnh biển hiệu, biểu báo, biển số xe hay hình ảnh chụp lại sách báo…</a:t>
            </a:r>
            <a:endParaRPr>
              <a:latin typeface="Times New Roman"/>
              <a:ea typeface="Times New Roman"/>
              <a:cs typeface="Times New Roman"/>
              <a:sym typeface="Times New Roman"/>
            </a:endParaRPr>
          </a:p>
          <a:p>
            <a:pPr indent="0" lvl="0" marL="457200" rtl="0" algn="l">
              <a:spcBef>
                <a:spcPts val="1600"/>
              </a:spcBef>
              <a:spcAft>
                <a:spcPts val="1600"/>
              </a:spcAft>
              <a:buNone/>
            </a:pPr>
            <a:r>
              <a:t/>
            </a:r>
            <a:endParaRPr sz="1600">
              <a:latin typeface="Times New Roman"/>
              <a:ea typeface="Times New Roman"/>
              <a:cs typeface="Times New Roman"/>
              <a:sym typeface="Times New Roman"/>
            </a:endParaRPr>
          </a:p>
        </p:txBody>
      </p:sp>
      <p:pic>
        <p:nvPicPr>
          <p:cNvPr id="456" name="Google Shape;456;p53"/>
          <p:cNvPicPr preferRelativeResize="0"/>
          <p:nvPr/>
        </p:nvPicPr>
        <p:blipFill>
          <a:blip r:embed="rId3">
            <a:alphaModFix/>
          </a:blip>
          <a:stretch>
            <a:fillRect/>
          </a:stretch>
        </p:blipFill>
        <p:spPr>
          <a:xfrm>
            <a:off x="4775275" y="3302975"/>
            <a:ext cx="2599700" cy="1395400"/>
          </a:xfrm>
          <a:prstGeom prst="rect">
            <a:avLst/>
          </a:prstGeom>
          <a:noFill/>
          <a:ln>
            <a:noFill/>
          </a:ln>
        </p:spPr>
      </p:pic>
      <p:pic>
        <p:nvPicPr>
          <p:cNvPr id="457" name="Google Shape;457;p53"/>
          <p:cNvPicPr preferRelativeResize="0"/>
          <p:nvPr/>
        </p:nvPicPr>
        <p:blipFill>
          <a:blip r:embed="rId4">
            <a:alphaModFix/>
          </a:blip>
          <a:stretch>
            <a:fillRect/>
          </a:stretch>
        </p:blipFill>
        <p:spPr>
          <a:xfrm>
            <a:off x="4775268" y="2401568"/>
            <a:ext cx="2599701" cy="901404"/>
          </a:xfrm>
          <a:prstGeom prst="rect">
            <a:avLst/>
          </a:prstGeom>
          <a:noFill/>
          <a:ln>
            <a:noFill/>
          </a:ln>
        </p:spPr>
      </p:pic>
      <p:pic>
        <p:nvPicPr>
          <p:cNvPr id="458" name="Google Shape;458;p53"/>
          <p:cNvPicPr preferRelativeResize="0"/>
          <p:nvPr/>
        </p:nvPicPr>
        <p:blipFill>
          <a:blip r:embed="rId5">
            <a:alphaModFix/>
          </a:blip>
          <a:stretch>
            <a:fillRect/>
          </a:stretch>
        </p:blipFill>
        <p:spPr>
          <a:xfrm>
            <a:off x="1655675" y="2401575"/>
            <a:ext cx="3119601" cy="2296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vi"/>
              <a:t>05</a:t>
            </a:r>
            <a:endParaRPr/>
          </a:p>
        </p:txBody>
      </p:sp>
      <p:cxnSp>
        <p:nvCxnSpPr>
          <p:cNvPr id="744" name="Google Shape;744;p8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745" name="Google Shape;745;p89"/>
          <p:cNvSpPr txBox="1"/>
          <p:nvPr/>
        </p:nvSpPr>
        <p:spPr>
          <a:xfrm>
            <a:off x="3989750" y="3366100"/>
            <a:ext cx="39306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900">
                <a:solidFill>
                  <a:schemeClr val="lt1"/>
                </a:solidFill>
                <a:latin typeface="Times"/>
                <a:ea typeface="Times"/>
                <a:cs typeface="Times"/>
                <a:sym typeface="Times"/>
              </a:rPr>
              <a:t>TỔNG KẾT</a:t>
            </a:r>
            <a:endParaRPr b="1" sz="2900">
              <a:solidFill>
                <a:schemeClr val="lt1"/>
              </a:solidFill>
              <a:latin typeface="Times"/>
              <a:ea typeface="Times"/>
              <a:cs typeface="Times"/>
              <a:sym typeface="Time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0"/>
          <p:cNvSpPr txBox="1"/>
          <p:nvPr>
            <p:ph type="title"/>
          </p:nvPr>
        </p:nvSpPr>
        <p:spPr>
          <a:xfrm>
            <a:off x="938500" y="481675"/>
            <a:ext cx="5225700" cy="9414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vi">
                <a:solidFill>
                  <a:srgbClr val="FFAB40"/>
                </a:solidFill>
                <a:latin typeface="Montserrat"/>
                <a:ea typeface="Montserrat"/>
                <a:cs typeface="Montserrat"/>
                <a:sym typeface="Montserrat"/>
              </a:rPr>
              <a:t>5.1 Một số kết quả đạt được</a:t>
            </a:r>
            <a:endParaRPr b="1">
              <a:solidFill>
                <a:srgbClr val="FFAB4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AB40"/>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751" name="Google Shape;751;p90"/>
          <p:cNvSpPr txBox="1"/>
          <p:nvPr/>
        </p:nvSpPr>
        <p:spPr>
          <a:xfrm>
            <a:off x="993125" y="1570725"/>
            <a:ext cx="6267600" cy="30177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lt1"/>
              </a:buClr>
              <a:buSzPts val="1600"/>
              <a:buFont typeface="Montserrat"/>
              <a:buChar char="-"/>
            </a:pPr>
            <a:r>
              <a:rPr lang="vi" sz="1600">
                <a:solidFill>
                  <a:schemeClr val="lt1"/>
                </a:solidFill>
                <a:latin typeface="Montserrat"/>
                <a:ea typeface="Montserrat"/>
                <a:cs typeface="Montserrat"/>
                <a:sym typeface="Montserrat"/>
              </a:rPr>
              <a:t>Tìm hiểu tổng quan về các nghiên cứu trong bài toán Vietnamese Scene Text Detection and Recognition. </a:t>
            </a:r>
            <a:endParaRPr sz="1600">
              <a:solidFill>
                <a:schemeClr val="lt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lt1"/>
              </a:buClr>
              <a:buSzPts val="1600"/>
              <a:buFont typeface="Montserrat"/>
              <a:buChar char="-"/>
            </a:pPr>
            <a:r>
              <a:rPr lang="vi" sz="1600">
                <a:solidFill>
                  <a:schemeClr val="lt1"/>
                </a:solidFill>
                <a:latin typeface="Montserrat"/>
                <a:ea typeface="Montserrat"/>
                <a:cs typeface="Montserrat"/>
                <a:sym typeface="Montserrat"/>
              </a:rPr>
              <a:t>Huấn luyện và đánh giá một số phương pháp nổi bật trên bộ VINTEXT DATASET</a:t>
            </a:r>
            <a:endParaRPr sz="1600">
              <a:solidFill>
                <a:schemeClr val="lt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lt1"/>
              </a:buClr>
              <a:buSzPts val="1600"/>
              <a:buFont typeface="Montserrat"/>
              <a:buChar char="-"/>
            </a:pPr>
            <a:r>
              <a:rPr lang="vi" sz="1600">
                <a:solidFill>
                  <a:schemeClr val="lt1"/>
                </a:solidFill>
                <a:latin typeface="Montserrat"/>
                <a:ea typeface="Montserrat"/>
                <a:cs typeface="Montserrat"/>
                <a:sym typeface="Montserrat"/>
              </a:rPr>
              <a:t>Xây dựng ứng dụng demo </a:t>
            </a:r>
            <a:endParaRPr sz="1600">
              <a:solidFill>
                <a:schemeClr val="lt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1"/>
          <p:cNvSpPr txBox="1"/>
          <p:nvPr>
            <p:ph type="title"/>
          </p:nvPr>
        </p:nvSpPr>
        <p:spPr>
          <a:xfrm>
            <a:off x="938500" y="481675"/>
            <a:ext cx="5225700" cy="9414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vi">
                <a:solidFill>
                  <a:srgbClr val="FFAB40"/>
                </a:solidFill>
                <a:latin typeface="Montserrat"/>
                <a:ea typeface="Montserrat"/>
                <a:cs typeface="Montserrat"/>
                <a:sym typeface="Montserrat"/>
              </a:rPr>
              <a:t>5.2 Một số khó khăn gặp phải</a:t>
            </a:r>
            <a:endParaRPr b="1">
              <a:solidFill>
                <a:srgbClr val="FFAB4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AB40"/>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757" name="Google Shape;757;p91"/>
          <p:cNvSpPr txBox="1"/>
          <p:nvPr/>
        </p:nvSpPr>
        <p:spPr>
          <a:xfrm>
            <a:off x="993125" y="1275325"/>
            <a:ext cx="6267600" cy="30177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lt1"/>
              </a:buClr>
              <a:buSzPts val="1600"/>
              <a:buFont typeface="Montserrat"/>
              <a:buChar char="-"/>
            </a:pPr>
            <a:r>
              <a:rPr lang="vi" sz="1600">
                <a:solidFill>
                  <a:schemeClr val="lt1"/>
                </a:solidFill>
                <a:latin typeface="Montserrat"/>
                <a:ea typeface="Montserrat"/>
                <a:cs typeface="Montserrat"/>
                <a:sym typeface="Montserrat"/>
              </a:rPr>
              <a:t>Không có đủ tài nguyên để huấn luyện và đánh giá nhiều phương pháp.</a:t>
            </a:r>
            <a:endParaRPr sz="1600">
              <a:solidFill>
                <a:schemeClr val="lt1"/>
              </a:solidFill>
              <a:latin typeface="Montserrat"/>
              <a:ea typeface="Montserrat"/>
              <a:cs typeface="Montserrat"/>
              <a:sym typeface="Montserrat"/>
            </a:endParaRPr>
          </a:p>
          <a:p>
            <a:pPr indent="-330200" lvl="0" marL="457200" rtl="0" algn="l">
              <a:lnSpc>
                <a:spcPct val="150000"/>
              </a:lnSpc>
              <a:spcBef>
                <a:spcPts val="0"/>
              </a:spcBef>
              <a:spcAft>
                <a:spcPts val="0"/>
              </a:spcAft>
              <a:buClr>
                <a:schemeClr val="lt1"/>
              </a:buClr>
              <a:buSzPts val="1600"/>
              <a:buFont typeface="Montserrat"/>
              <a:buChar char="-"/>
            </a:pPr>
            <a:r>
              <a:rPr lang="vi" sz="1600">
                <a:solidFill>
                  <a:schemeClr val="lt1"/>
                </a:solidFill>
                <a:latin typeface="Montserrat"/>
                <a:ea typeface="Montserrat"/>
                <a:cs typeface="Montserrat"/>
                <a:sym typeface="Montserrat"/>
              </a:rPr>
              <a:t>Khi triển khai ứng dụng:</a:t>
            </a:r>
            <a:endParaRPr sz="1600">
              <a:solidFill>
                <a:schemeClr val="lt1"/>
              </a:solidFill>
              <a:latin typeface="Montserrat"/>
              <a:ea typeface="Montserrat"/>
              <a:cs typeface="Montserrat"/>
              <a:sym typeface="Montserrat"/>
            </a:endParaRPr>
          </a:p>
          <a:p>
            <a:pPr indent="-330200" lvl="1" marL="914400" rtl="0" algn="l">
              <a:lnSpc>
                <a:spcPct val="150000"/>
              </a:lnSpc>
              <a:spcBef>
                <a:spcPts val="0"/>
              </a:spcBef>
              <a:spcAft>
                <a:spcPts val="0"/>
              </a:spcAft>
              <a:buClr>
                <a:schemeClr val="lt1"/>
              </a:buClr>
              <a:buSzPts val="1600"/>
              <a:buFont typeface="Montserrat"/>
              <a:buChar char="-"/>
            </a:pPr>
            <a:r>
              <a:rPr lang="vi" sz="1600">
                <a:solidFill>
                  <a:schemeClr val="lt1"/>
                </a:solidFill>
                <a:latin typeface="Montserrat"/>
                <a:ea typeface="Montserrat"/>
                <a:cs typeface="Montserrat"/>
                <a:sym typeface="Montserrat"/>
              </a:rPr>
              <a:t>Môi trường conflict</a:t>
            </a:r>
            <a:endParaRPr sz="1600">
              <a:solidFill>
                <a:schemeClr val="lt1"/>
              </a:solidFill>
              <a:latin typeface="Montserrat"/>
              <a:ea typeface="Montserrat"/>
              <a:cs typeface="Montserrat"/>
              <a:sym typeface="Montserrat"/>
            </a:endParaRPr>
          </a:p>
          <a:p>
            <a:pPr indent="-330200" lvl="1" marL="914400" rtl="0" algn="l">
              <a:lnSpc>
                <a:spcPct val="150000"/>
              </a:lnSpc>
              <a:spcBef>
                <a:spcPts val="0"/>
              </a:spcBef>
              <a:spcAft>
                <a:spcPts val="0"/>
              </a:spcAft>
              <a:buClr>
                <a:schemeClr val="lt1"/>
              </a:buClr>
              <a:buSzPts val="1600"/>
              <a:buFont typeface="Montserrat"/>
              <a:buChar char="-"/>
            </a:pPr>
            <a:r>
              <a:rPr lang="vi" sz="1600">
                <a:solidFill>
                  <a:schemeClr val="lt1"/>
                </a:solidFill>
                <a:latin typeface="Montserrat"/>
                <a:ea typeface="Montserrat"/>
                <a:cs typeface="Montserrat"/>
                <a:sym typeface="Montserrat"/>
              </a:rPr>
              <a:t>Kiến thức về build hệ thống và UI/UX chưa thực sự tốt</a:t>
            </a:r>
            <a:endParaRPr sz="1600">
              <a:solidFill>
                <a:schemeClr val="lt1"/>
              </a:solidFill>
              <a:latin typeface="Montserrat"/>
              <a:ea typeface="Montserrat"/>
              <a:cs typeface="Montserrat"/>
              <a:sym typeface="Montserrat"/>
            </a:endParaRPr>
          </a:p>
          <a:p>
            <a:pPr indent="-330200" lvl="1" marL="914400" rtl="0" algn="l">
              <a:lnSpc>
                <a:spcPct val="150000"/>
              </a:lnSpc>
              <a:spcBef>
                <a:spcPts val="0"/>
              </a:spcBef>
              <a:spcAft>
                <a:spcPts val="0"/>
              </a:spcAft>
              <a:buClr>
                <a:schemeClr val="lt1"/>
              </a:buClr>
              <a:buSzPts val="1600"/>
              <a:buFont typeface="Montserrat"/>
              <a:buChar char="-"/>
            </a:pPr>
            <a:r>
              <a:rPr lang="vi" sz="1600">
                <a:solidFill>
                  <a:schemeClr val="lt1"/>
                </a:solidFill>
                <a:latin typeface="Montserrat"/>
                <a:ea typeface="Montserrat"/>
                <a:cs typeface="Montserrat"/>
                <a:sym typeface="Montserrat"/>
              </a:rPr>
              <a:t>Chưa tối ưu được performance </a:t>
            </a:r>
            <a:endParaRPr sz="1600">
              <a:solidFill>
                <a:schemeClr val="lt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2"/>
          <p:cNvSpPr txBox="1"/>
          <p:nvPr>
            <p:ph type="title"/>
          </p:nvPr>
        </p:nvSpPr>
        <p:spPr>
          <a:xfrm>
            <a:off x="938500" y="481675"/>
            <a:ext cx="5225700" cy="9414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vi">
                <a:solidFill>
                  <a:srgbClr val="FFAB40"/>
                </a:solidFill>
                <a:latin typeface="Montserrat"/>
                <a:ea typeface="Montserrat"/>
                <a:cs typeface="Montserrat"/>
                <a:sym typeface="Montserrat"/>
              </a:rPr>
              <a:t>5.3 Bảng phân công</a:t>
            </a:r>
            <a:endParaRPr b="1">
              <a:solidFill>
                <a:srgbClr val="FFAB4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rgbClr val="FFAB40"/>
              </a:solidFill>
              <a:latin typeface="Montserrat"/>
              <a:ea typeface="Montserrat"/>
              <a:cs typeface="Montserrat"/>
              <a:sym typeface="Montserrat"/>
            </a:endParaRPr>
          </a:p>
          <a:p>
            <a:pPr indent="0" lvl="0" marL="0" rtl="0" algn="l">
              <a:spcBef>
                <a:spcPts val="0"/>
              </a:spcBef>
              <a:spcAft>
                <a:spcPts val="0"/>
              </a:spcAft>
              <a:buNone/>
            </a:pPr>
            <a:r>
              <a:t/>
            </a:r>
            <a:endParaRPr/>
          </a:p>
        </p:txBody>
      </p:sp>
      <p:graphicFrame>
        <p:nvGraphicFramePr>
          <p:cNvPr id="763" name="Google Shape;763;p92"/>
          <p:cNvGraphicFramePr/>
          <p:nvPr/>
        </p:nvGraphicFramePr>
        <p:xfrm>
          <a:off x="952500" y="1528750"/>
          <a:ext cx="3000000" cy="3000000"/>
        </p:xfrm>
        <a:graphic>
          <a:graphicData uri="http://schemas.openxmlformats.org/drawingml/2006/table">
            <a:tbl>
              <a:tblPr>
                <a:noFill/>
                <a:tableStyleId>{A0025D0A-EC7C-4C67-8FF9-43E8560164C8}</a:tableStyleId>
              </a:tblPr>
              <a:tblGrid>
                <a:gridCol w="1667750"/>
                <a:gridCol w="3158250"/>
                <a:gridCol w="2413000"/>
              </a:tblGrid>
              <a:tr h="381000">
                <a:tc>
                  <a:txBody>
                    <a:bodyPr/>
                    <a:lstStyle/>
                    <a:p>
                      <a:pPr indent="0" lvl="0" marL="0" rtl="0" algn="ctr">
                        <a:spcBef>
                          <a:spcPts val="0"/>
                        </a:spcBef>
                        <a:spcAft>
                          <a:spcPts val="0"/>
                        </a:spcAft>
                        <a:buNone/>
                      </a:pPr>
                      <a:r>
                        <a:rPr lang="vi">
                          <a:solidFill>
                            <a:schemeClr val="lt1"/>
                          </a:solidFill>
                        </a:rPr>
                        <a:t>Tên</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vi">
                          <a:solidFill>
                            <a:schemeClr val="lt1"/>
                          </a:solidFill>
                        </a:rPr>
                        <a:t>Công việc</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vi">
                          <a:solidFill>
                            <a:schemeClr val="lt1"/>
                          </a:solidFill>
                        </a:rPr>
                        <a:t>Mức độ hoàn thành</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vi">
                          <a:solidFill>
                            <a:schemeClr val="lt1"/>
                          </a:solidFill>
                        </a:rPr>
                        <a:t>THƯƠNG</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vi">
                          <a:solidFill>
                            <a:schemeClr val="lt1"/>
                          </a:solidFill>
                        </a:rPr>
                        <a:t>Huấn luyện và đánh giá các mô hình, làm slide, hỗ trợ xây dựng môi trường, viết báo cáo.</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vi">
                          <a:solidFill>
                            <a:schemeClr val="lt1"/>
                          </a:solidFill>
                        </a:rPr>
                        <a:t>100%</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vi">
                          <a:solidFill>
                            <a:schemeClr val="lt1"/>
                          </a:solidFill>
                        </a:rPr>
                        <a:t>TRỌNG</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vi">
                          <a:solidFill>
                            <a:schemeClr val="lt1"/>
                          </a:solidFill>
                        </a:rPr>
                        <a:t>Xây dựng ứng dụng, tìm hiểu các phương pháp giải quyết bài toán, làm slide, viết báo cáo</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vi">
                          <a:solidFill>
                            <a:schemeClr val="lt1"/>
                          </a:solidFill>
                        </a:rPr>
                        <a:t>100%</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vi">
                          <a:solidFill>
                            <a:schemeClr val="lt1"/>
                          </a:solidFill>
                        </a:rPr>
                        <a:t>HẬU</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vi">
                          <a:solidFill>
                            <a:schemeClr val="lt1"/>
                          </a:solidFill>
                        </a:rPr>
                        <a:t>Tìm hiểu tổng quát bài toán, huấn luyện mô hình, làm slide, viết báo cáo.</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vi">
                          <a:solidFill>
                            <a:schemeClr val="lt1"/>
                          </a:solidFill>
                        </a:rPr>
                        <a:t>100%</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vi">
                          <a:solidFill>
                            <a:schemeClr val="lt1"/>
                          </a:solidFill>
                        </a:rPr>
                        <a:t>HÀO</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vi">
                          <a:solidFill>
                            <a:schemeClr val="lt1"/>
                          </a:solidFill>
                        </a:rPr>
                        <a:t>Xây dựng ứng dụng, làm slide, viết báo cáo</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vi">
                          <a:solidFill>
                            <a:schemeClr val="lt1"/>
                          </a:solidFill>
                        </a:rPr>
                        <a:t>100%</a:t>
                      </a:r>
                      <a:endParaRPr>
                        <a:solidFill>
                          <a:schemeClr val="lt1"/>
                        </a:solidFill>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3"/>
          <p:cNvSpPr txBox="1"/>
          <p:nvPr/>
        </p:nvSpPr>
        <p:spPr>
          <a:xfrm>
            <a:off x="1933875" y="1827325"/>
            <a:ext cx="5412300" cy="23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vi" sz="3600">
                <a:solidFill>
                  <a:schemeClr val="lt1"/>
                </a:solidFill>
                <a:latin typeface="Montserrat"/>
                <a:ea typeface="Montserrat"/>
                <a:cs typeface="Montserrat"/>
                <a:sym typeface="Montserrat"/>
              </a:rPr>
              <a:t>CẢM ƠN THẦY ĐÃ LẮNG NGHE</a:t>
            </a:r>
            <a:endParaRPr b="1" sz="360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4"/>
          <p:cNvSpPr txBox="1"/>
          <p:nvPr>
            <p:ph type="title"/>
          </p:nvPr>
        </p:nvSpPr>
        <p:spPr>
          <a:xfrm>
            <a:off x="938500" y="445025"/>
            <a:ext cx="46293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 </a:t>
            </a:r>
            <a:r>
              <a:rPr lang="vi"/>
              <a:t>Giới thiệu bài toán</a:t>
            </a:r>
            <a:endParaRPr/>
          </a:p>
        </p:txBody>
      </p:sp>
      <p:sp>
        <p:nvSpPr>
          <p:cNvPr id="464" name="Google Shape;464;p54"/>
          <p:cNvSpPr txBox="1"/>
          <p:nvPr>
            <p:ph idx="1" type="body"/>
          </p:nvPr>
        </p:nvSpPr>
        <p:spPr>
          <a:xfrm>
            <a:off x="938500" y="1119150"/>
            <a:ext cx="5301000" cy="330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Char char="●"/>
            </a:pPr>
            <a:r>
              <a:rPr b="1" lang="vi" sz="1600">
                <a:solidFill>
                  <a:schemeClr val="dk2"/>
                </a:solidFill>
                <a:latin typeface="Times New Roman"/>
                <a:ea typeface="Times New Roman"/>
                <a:cs typeface="Times New Roman"/>
                <a:sym typeface="Times New Roman"/>
              </a:rPr>
              <a:t>Bài toán Scene Text Detection và Recognition</a:t>
            </a:r>
            <a:r>
              <a:rPr lang="vi" sz="1600">
                <a:latin typeface="Times New Roman"/>
                <a:ea typeface="Times New Roman"/>
                <a:cs typeface="Times New Roman"/>
                <a:sym typeface="Times New Roman"/>
              </a:rPr>
              <a:t> </a:t>
            </a:r>
            <a:r>
              <a:rPr lang="vi" sz="1600">
                <a:latin typeface="Times New Roman"/>
                <a:ea typeface="Times New Roman"/>
                <a:cs typeface="Times New Roman"/>
                <a:sym typeface="Times New Roman"/>
              </a:rPr>
              <a:t>là một trong những bài toán quan trọng trong lĩnh vực thị giác máy tính. Bài toán liên quan đến việc giải quyết 2 bài toán con </a:t>
            </a:r>
            <a:r>
              <a:rPr lang="vi" sz="1600">
                <a:latin typeface="Times New Roman"/>
                <a:ea typeface="Times New Roman"/>
                <a:cs typeface="Times New Roman"/>
                <a:sym typeface="Times New Roman"/>
              </a:rPr>
              <a:t>Text Detection và Text Recognition trong Scene Text </a:t>
            </a:r>
            <a:endParaRPr sz="1600">
              <a:latin typeface="Times New Roman"/>
              <a:ea typeface="Times New Roman"/>
              <a:cs typeface="Times New Roman"/>
              <a:sym typeface="Times New Roman"/>
            </a:endParaRPr>
          </a:p>
          <a:p>
            <a:pPr indent="-330200" lvl="1" marL="914400" rtl="0" algn="l">
              <a:spcBef>
                <a:spcPts val="0"/>
              </a:spcBef>
              <a:spcAft>
                <a:spcPts val="0"/>
              </a:spcAft>
              <a:buSzPts val="1600"/>
              <a:buFont typeface="Times New Roman"/>
              <a:buChar char="○"/>
            </a:pPr>
            <a:r>
              <a:rPr b="1" lang="vi" sz="1600">
                <a:solidFill>
                  <a:schemeClr val="dk2"/>
                </a:solidFill>
                <a:latin typeface="Times New Roman"/>
                <a:ea typeface="Times New Roman"/>
                <a:cs typeface="Times New Roman"/>
                <a:sym typeface="Times New Roman"/>
              </a:rPr>
              <a:t>Text Detection:</a:t>
            </a:r>
            <a:r>
              <a:rPr lang="vi" sz="1600">
                <a:latin typeface="Times New Roman"/>
                <a:ea typeface="Times New Roman"/>
                <a:cs typeface="Times New Roman"/>
                <a:sym typeface="Times New Roman"/>
              </a:rPr>
              <a:t> phát hiện vị trí các vùng chứa Text trong ảnh.</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b="1" lang="vi" sz="1600">
                <a:solidFill>
                  <a:schemeClr val="dk2"/>
                </a:solidFill>
                <a:latin typeface="Times New Roman"/>
                <a:ea typeface="Times New Roman"/>
                <a:cs typeface="Times New Roman"/>
                <a:sym typeface="Times New Roman"/>
              </a:rPr>
              <a:t>Text Recognition:</a:t>
            </a:r>
            <a:r>
              <a:rPr lang="vi" sz="1600">
                <a:latin typeface="Times New Roman"/>
                <a:ea typeface="Times New Roman"/>
                <a:cs typeface="Times New Roman"/>
                <a:sym typeface="Times New Roman"/>
              </a:rPr>
              <a:t>  xác định nội dung của Text trong những vùng được xác định ở quá trình Text Detection.</a:t>
            </a:r>
            <a:endParaRPr sz="16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vi" sz="1600">
                <a:latin typeface="Times New Roman"/>
                <a:ea typeface="Times New Roman"/>
                <a:cs typeface="Times New Roman"/>
                <a:sym typeface="Times New Roman"/>
              </a:rPr>
              <a:t>Trong bài toán này chúng em tập trung vào loại văn bản Tiếng Việ</a:t>
            </a:r>
            <a:r>
              <a:rPr lang="vi">
                <a:latin typeface="Times New Roman"/>
                <a:ea typeface="Times New Roman"/>
                <a:cs typeface="Times New Roman"/>
                <a:sym typeface="Times New Roman"/>
              </a:rPr>
              <a:t>t</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5"/>
          <p:cNvSpPr txBox="1"/>
          <p:nvPr>
            <p:ph type="title"/>
          </p:nvPr>
        </p:nvSpPr>
        <p:spPr>
          <a:xfrm>
            <a:off x="938500" y="445025"/>
            <a:ext cx="46293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1.2 </a:t>
            </a:r>
            <a:r>
              <a:rPr lang="vi"/>
              <a:t>Bộ dữ liệu huấn luyện:</a:t>
            </a:r>
            <a:endParaRPr/>
          </a:p>
        </p:txBody>
      </p:sp>
      <p:sp>
        <p:nvSpPr>
          <p:cNvPr id="470" name="Google Shape;470;p55"/>
          <p:cNvSpPr txBox="1"/>
          <p:nvPr>
            <p:ph idx="1" type="body"/>
          </p:nvPr>
        </p:nvSpPr>
        <p:spPr>
          <a:xfrm>
            <a:off x="938500" y="1119150"/>
            <a:ext cx="5301000" cy="330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b="1" lang="vi" sz="1600">
                <a:solidFill>
                  <a:schemeClr val="dk2"/>
                </a:solidFill>
                <a:latin typeface="Times New Roman"/>
                <a:ea typeface="Times New Roman"/>
                <a:cs typeface="Times New Roman"/>
                <a:sym typeface="Times New Roman"/>
              </a:rPr>
              <a:t>Tên: Vintext</a:t>
            </a:r>
            <a:endParaRPr b="1" sz="16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b="1" lang="vi" sz="1600">
                <a:solidFill>
                  <a:schemeClr val="dk2"/>
                </a:solidFill>
                <a:latin typeface="Times New Roman"/>
                <a:ea typeface="Times New Roman"/>
                <a:cs typeface="Times New Roman"/>
                <a:sym typeface="Times New Roman"/>
              </a:rPr>
              <a:t>Format: Coco Format (</a:t>
            </a:r>
            <a:r>
              <a:rPr b="1" lang="vi" sz="1600" u="sng">
                <a:solidFill>
                  <a:schemeClr val="hlink"/>
                </a:solidFill>
                <a:latin typeface="Times New Roman"/>
                <a:ea typeface="Times New Roman"/>
                <a:cs typeface="Times New Roman"/>
                <a:sym typeface="Times New Roman"/>
                <a:hlinkClick r:id="rId3"/>
              </a:rPr>
              <a:t>Download link</a:t>
            </a:r>
            <a:r>
              <a:rPr b="1" lang="vi" sz="1600">
                <a:solidFill>
                  <a:schemeClr val="dk2"/>
                </a:solidFill>
                <a:latin typeface="Times New Roman"/>
                <a:ea typeface="Times New Roman"/>
                <a:cs typeface="Times New Roman"/>
                <a:sym typeface="Times New Roman"/>
              </a:rPr>
              <a:t>) </a:t>
            </a:r>
            <a:endParaRPr b="1" sz="1600">
              <a:solidFill>
                <a:schemeClr val="dk2"/>
              </a:solidFill>
              <a:latin typeface="Times New Roman"/>
              <a:ea typeface="Times New Roman"/>
              <a:cs typeface="Times New Roman"/>
              <a:sym typeface="Times New Roman"/>
            </a:endParaRPr>
          </a:p>
          <a:p>
            <a:pPr indent="0" lvl="0" marL="457200" rtl="0" algn="l">
              <a:spcBef>
                <a:spcPts val="1600"/>
              </a:spcBef>
              <a:spcAft>
                <a:spcPts val="0"/>
              </a:spcAft>
              <a:buNone/>
            </a:pPr>
            <a:r>
              <a:t/>
            </a:r>
            <a:endParaRPr b="1" sz="1600">
              <a:solidFill>
                <a:schemeClr val="dk2"/>
              </a:solidFill>
              <a:latin typeface="Times New Roman"/>
              <a:ea typeface="Times New Roman"/>
              <a:cs typeface="Times New Roman"/>
              <a:sym typeface="Times New Roman"/>
            </a:endParaRPr>
          </a:p>
          <a:p>
            <a:pPr indent="0" lvl="0" marL="457200" rtl="0" algn="l">
              <a:spcBef>
                <a:spcPts val="1600"/>
              </a:spcBef>
              <a:spcAft>
                <a:spcPts val="1600"/>
              </a:spcAft>
              <a:buNone/>
            </a:pPr>
            <a:r>
              <a:t/>
            </a:r>
            <a:endParaRPr b="1" sz="1600">
              <a:solidFill>
                <a:schemeClr val="dk2"/>
              </a:solidFill>
              <a:latin typeface="Times New Roman"/>
              <a:ea typeface="Times New Roman"/>
              <a:cs typeface="Times New Roman"/>
              <a:sym typeface="Times New Roman"/>
            </a:endParaRPr>
          </a:p>
        </p:txBody>
      </p:sp>
      <p:sp>
        <p:nvSpPr>
          <p:cNvPr id="471" name="Google Shape;471;p55"/>
          <p:cNvSpPr/>
          <p:nvPr/>
        </p:nvSpPr>
        <p:spPr>
          <a:xfrm>
            <a:off x="1011850" y="2933950"/>
            <a:ext cx="1009775" cy="935075"/>
          </a:xfrm>
          <a:prstGeom prst="flowChartMagneticDisk">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vi"/>
              <a:t>Vintext</a:t>
            </a:r>
            <a:endParaRPr b="1"/>
          </a:p>
        </p:txBody>
      </p:sp>
      <p:sp>
        <p:nvSpPr>
          <p:cNvPr id="472" name="Google Shape;472;p55"/>
          <p:cNvSpPr/>
          <p:nvPr/>
        </p:nvSpPr>
        <p:spPr>
          <a:xfrm>
            <a:off x="2147825" y="2886088"/>
            <a:ext cx="263100" cy="1030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5"/>
          <p:cNvSpPr txBox="1"/>
          <p:nvPr/>
        </p:nvSpPr>
        <p:spPr>
          <a:xfrm>
            <a:off x="2182325" y="3080150"/>
            <a:ext cx="1945800" cy="48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vi">
                <a:solidFill>
                  <a:schemeClr val="lt1"/>
                </a:solidFill>
                <a:latin typeface="Montserrat"/>
                <a:ea typeface="Montserrat"/>
                <a:cs typeface="Montserrat"/>
                <a:sym typeface="Montserrat"/>
              </a:rPr>
              <a:t>2000 images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vi">
                <a:solidFill>
                  <a:schemeClr val="lt1"/>
                </a:solidFill>
                <a:latin typeface="Montserrat"/>
                <a:ea typeface="Montserrat"/>
                <a:cs typeface="Montserrat"/>
                <a:sym typeface="Montserrat"/>
              </a:rPr>
              <a:t>about 56000 text instances</a:t>
            </a:r>
            <a:endParaRPr>
              <a:solidFill>
                <a:schemeClr val="lt1"/>
              </a:solidFill>
              <a:latin typeface="Montserrat"/>
              <a:ea typeface="Montserrat"/>
              <a:cs typeface="Montserrat"/>
              <a:sym typeface="Montserrat"/>
            </a:endParaRPr>
          </a:p>
        </p:txBody>
      </p:sp>
      <p:sp>
        <p:nvSpPr>
          <p:cNvPr id="474" name="Google Shape;474;p55"/>
          <p:cNvSpPr/>
          <p:nvPr/>
        </p:nvSpPr>
        <p:spPr>
          <a:xfrm>
            <a:off x="4845700" y="1782875"/>
            <a:ext cx="794275" cy="861450"/>
          </a:xfrm>
          <a:prstGeom prst="flowChartMagneticDisk">
            <a:avLst/>
          </a:prstGeom>
          <a:solidFill>
            <a:srgbClr val="980000"/>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vi">
                <a:solidFill>
                  <a:schemeClr val="lt1"/>
                </a:solidFill>
              </a:rPr>
              <a:t>Train</a:t>
            </a:r>
            <a:endParaRPr b="1">
              <a:solidFill>
                <a:schemeClr val="lt1"/>
              </a:solidFill>
            </a:endParaRPr>
          </a:p>
        </p:txBody>
      </p:sp>
      <p:sp>
        <p:nvSpPr>
          <p:cNvPr id="475" name="Google Shape;475;p55"/>
          <p:cNvSpPr txBox="1"/>
          <p:nvPr/>
        </p:nvSpPr>
        <p:spPr>
          <a:xfrm>
            <a:off x="5776700" y="2065825"/>
            <a:ext cx="1314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a:solidFill>
                  <a:schemeClr val="lt1"/>
                </a:solidFill>
                <a:latin typeface="Montserrat"/>
                <a:ea typeface="Montserrat"/>
                <a:cs typeface="Montserrat"/>
                <a:sym typeface="Montserrat"/>
              </a:rPr>
              <a:t>1200 images </a:t>
            </a:r>
            <a:endParaRPr>
              <a:solidFill>
                <a:schemeClr val="lt1"/>
              </a:solidFill>
              <a:latin typeface="Montserrat"/>
              <a:ea typeface="Montserrat"/>
              <a:cs typeface="Montserrat"/>
              <a:sym typeface="Montserrat"/>
            </a:endParaRPr>
          </a:p>
        </p:txBody>
      </p:sp>
      <p:sp>
        <p:nvSpPr>
          <p:cNvPr id="476" name="Google Shape;476;p55"/>
          <p:cNvSpPr/>
          <p:nvPr/>
        </p:nvSpPr>
        <p:spPr>
          <a:xfrm>
            <a:off x="4845700" y="2913500"/>
            <a:ext cx="794275" cy="861450"/>
          </a:xfrm>
          <a:prstGeom prst="flowChartMagneticDisk">
            <a:avLst/>
          </a:prstGeom>
          <a:solidFill>
            <a:srgbClr val="EA9999"/>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vi"/>
              <a:t>Val</a:t>
            </a:r>
            <a:endParaRPr b="1"/>
          </a:p>
        </p:txBody>
      </p:sp>
      <p:sp>
        <p:nvSpPr>
          <p:cNvPr id="477" name="Google Shape;477;p55"/>
          <p:cNvSpPr txBox="1"/>
          <p:nvPr/>
        </p:nvSpPr>
        <p:spPr>
          <a:xfrm>
            <a:off x="5776700" y="3196450"/>
            <a:ext cx="1314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a:solidFill>
                  <a:schemeClr val="lt1"/>
                </a:solidFill>
                <a:latin typeface="Montserrat"/>
                <a:ea typeface="Montserrat"/>
                <a:cs typeface="Montserrat"/>
                <a:sym typeface="Montserrat"/>
              </a:rPr>
              <a:t>300 </a:t>
            </a:r>
            <a:r>
              <a:rPr lang="vi">
                <a:solidFill>
                  <a:schemeClr val="lt1"/>
                </a:solidFill>
                <a:latin typeface="Montserrat"/>
                <a:ea typeface="Montserrat"/>
                <a:cs typeface="Montserrat"/>
                <a:sym typeface="Montserrat"/>
              </a:rPr>
              <a:t>images </a:t>
            </a:r>
            <a:endParaRPr>
              <a:solidFill>
                <a:schemeClr val="lt1"/>
              </a:solidFill>
              <a:latin typeface="Montserrat"/>
              <a:ea typeface="Montserrat"/>
              <a:cs typeface="Montserrat"/>
              <a:sym typeface="Montserrat"/>
            </a:endParaRPr>
          </a:p>
        </p:txBody>
      </p:sp>
      <p:sp>
        <p:nvSpPr>
          <p:cNvPr id="478" name="Google Shape;478;p55"/>
          <p:cNvSpPr/>
          <p:nvPr/>
        </p:nvSpPr>
        <p:spPr>
          <a:xfrm>
            <a:off x="4845700" y="4044125"/>
            <a:ext cx="794275" cy="861450"/>
          </a:xfrm>
          <a:prstGeom prst="flowChartMagneticDisk">
            <a:avLst/>
          </a:prstGeom>
          <a:solidFill>
            <a:srgbClr val="1155C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vi">
                <a:solidFill>
                  <a:schemeClr val="lt1"/>
                </a:solidFill>
              </a:rPr>
              <a:t>test</a:t>
            </a:r>
            <a:endParaRPr b="1">
              <a:solidFill>
                <a:schemeClr val="lt1"/>
              </a:solidFill>
            </a:endParaRPr>
          </a:p>
        </p:txBody>
      </p:sp>
      <p:sp>
        <p:nvSpPr>
          <p:cNvPr id="479" name="Google Shape;479;p55"/>
          <p:cNvSpPr txBox="1"/>
          <p:nvPr/>
        </p:nvSpPr>
        <p:spPr>
          <a:xfrm>
            <a:off x="5776700" y="4327075"/>
            <a:ext cx="13149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a:solidFill>
                  <a:schemeClr val="lt1"/>
                </a:solidFill>
                <a:latin typeface="Montserrat"/>
                <a:ea typeface="Montserrat"/>
                <a:cs typeface="Montserrat"/>
                <a:sym typeface="Montserrat"/>
              </a:rPr>
              <a:t>500</a:t>
            </a:r>
            <a:r>
              <a:rPr lang="vi">
                <a:solidFill>
                  <a:schemeClr val="lt1"/>
                </a:solidFill>
                <a:latin typeface="Montserrat"/>
                <a:ea typeface="Montserrat"/>
                <a:cs typeface="Montserrat"/>
                <a:sym typeface="Montserrat"/>
              </a:rPr>
              <a:t> images </a:t>
            </a:r>
            <a:endParaRPr>
              <a:solidFill>
                <a:schemeClr val="lt1"/>
              </a:solidFill>
              <a:latin typeface="Montserrat"/>
              <a:ea typeface="Montserrat"/>
              <a:cs typeface="Montserrat"/>
              <a:sym typeface="Montserrat"/>
            </a:endParaRPr>
          </a:p>
        </p:txBody>
      </p:sp>
      <p:cxnSp>
        <p:nvCxnSpPr>
          <p:cNvPr id="480" name="Google Shape;480;p55"/>
          <p:cNvCxnSpPr>
            <a:stCxn id="473" idx="3"/>
            <a:endCxn id="474" idx="2"/>
          </p:cNvCxnSpPr>
          <p:nvPr/>
        </p:nvCxnSpPr>
        <p:spPr>
          <a:xfrm flipH="1" rot="10800000">
            <a:off x="4128125" y="2213600"/>
            <a:ext cx="717600" cy="1108500"/>
          </a:xfrm>
          <a:prstGeom prst="straightConnector1">
            <a:avLst/>
          </a:prstGeom>
          <a:noFill/>
          <a:ln cap="flat" cmpd="sng" w="9525">
            <a:solidFill>
              <a:schemeClr val="dk2"/>
            </a:solidFill>
            <a:prstDash val="solid"/>
            <a:round/>
            <a:headEnd len="med" w="med" type="none"/>
            <a:tailEnd len="med" w="med" type="triangle"/>
          </a:ln>
        </p:spPr>
      </p:cxnSp>
      <p:cxnSp>
        <p:nvCxnSpPr>
          <p:cNvPr id="481" name="Google Shape;481;p55"/>
          <p:cNvCxnSpPr>
            <a:stCxn id="473" idx="3"/>
            <a:endCxn id="476" idx="2"/>
          </p:cNvCxnSpPr>
          <p:nvPr/>
        </p:nvCxnSpPr>
        <p:spPr>
          <a:xfrm>
            <a:off x="4128125" y="3322100"/>
            <a:ext cx="717600" cy="22200"/>
          </a:xfrm>
          <a:prstGeom prst="straightConnector1">
            <a:avLst/>
          </a:prstGeom>
          <a:noFill/>
          <a:ln cap="flat" cmpd="sng" w="9525">
            <a:solidFill>
              <a:schemeClr val="dk2"/>
            </a:solidFill>
            <a:prstDash val="solid"/>
            <a:round/>
            <a:headEnd len="med" w="med" type="none"/>
            <a:tailEnd len="med" w="med" type="triangle"/>
          </a:ln>
        </p:spPr>
      </p:cxnSp>
      <p:cxnSp>
        <p:nvCxnSpPr>
          <p:cNvPr id="482" name="Google Shape;482;p55"/>
          <p:cNvCxnSpPr>
            <a:stCxn id="473" idx="3"/>
            <a:endCxn id="478" idx="2"/>
          </p:cNvCxnSpPr>
          <p:nvPr/>
        </p:nvCxnSpPr>
        <p:spPr>
          <a:xfrm>
            <a:off x="4128125" y="3322100"/>
            <a:ext cx="717600" cy="115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6"/>
          <p:cNvSpPr txBox="1"/>
          <p:nvPr>
            <p:ph type="title"/>
          </p:nvPr>
        </p:nvSpPr>
        <p:spPr>
          <a:xfrm>
            <a:off x="938500" y="445025"/>
            <a:ext cx="5735700" cy="5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chemeClr val="lt2"/>
                </a:solidFill>
              </a:rPr>
              <a:t>1.3 </a:t>
            </a:r>
            <a:r>
              <a:rPr lang="vi">
                <a:solidFill>
                  <a:schemeClr val="lt2"/>
                </a:solidFill>
              </a:rPr>
              <a:t>Một số ứng dụng bài toán</a:t>
            </a:r>
            <a:endParaRPr>
              <a:solidFill>
                <a:schemeClr val="lt2"/>
              </a:solidFill>
            </a:endParaRPr>
          </a:p>
          <a:p>
            <a:pPr indent="0" lvl="0" marL="0" rtl="0" algn="l">
              <a:spcBef>
                <a:spcPts val="0"/>
              </a:spcBef>
              <a:spcAft>
                <a:spcPts val="0"/>
              </a:spcAft>
              <a:buNone/>
            </a:pPr>
            <a:r>
              <a:t/>
            </a:r>
            <a:endParaRPr/>
          </a:p>
        </p:txBody>
      </p:sp>
      <p:pic>
        <p:nvPicPr>
          <p:cNvPr id="488" name="Google Shape;488;p56"/>
          <p:cNvPicPr preferRelativeResize="0"/>
          <p:nvPr/>
        </p:nvPicPr>
        <p:blipFill>
          <a:blip r:embed="rId3">
            <a:alphaModFix/>
          </a:blip>
          <a:stretch>
            <a:fillRect/>
          </a:stretch>
        </p:blipFill>
        <p:spPr>
          <a:xfrm>
            <a:off x="4239375" y="2139075"/>
            <a:ext cx="3606700" cy="2198700"/>
          </a:xfrm>
          <a:prstGeom prst="rect">
            <a:avLst/>
          </a:prstGeom>
          <a:noFill/>
          <a:ln>
            <a:noFill/>
          </a:ln>
        </p:spPr>
      </p:pic>
      <p:pic>
        <p:nvPicPr>
          <p:cNvPr id="489" name="Google Shape;489;p56"/>
          <p:cNvPicPr preferRelativeResize="0"/>
          <p:nvPr/>
        </p:nvPicPr>
        <p:blipFill>
          <a:blip r:embed="rId4">
            <a:alphaModFix/>
          </a:blip>
          <a:stretch>
            <a:fillRect/>
          </a:stretch>
        </p:blipFill>
        <p:spPr>
          <a:xfrm>
            <a:off x="1038075" y="2183200"/>
            <a:ext cx="2599700" cy="2154575"/>
          </a:xfrm>
          <a:prstGeom prst="rect">
            <a:avLst/>
          </a:prstGeom>
          <a:noFill/>
          <a:ln>
            <a:noFill/>
          </a:ln>
        </p:spPr>
      </p:pic>
      <p:sp>
        <p:nvSpPr>
          <p:cNvPr id="490" name="Google Shape;490;p56"/>
          <p:cNvSpPr txBox="1"/>
          <p:nvPr/>
        </p:nvSpPr>
        <p:spPr>
          <a:xfrm>
            <a:off x="1075675" y="1588050"/>
            <a:ext cx="25245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a:solidFill>
                  <a:schemeClr val="lt1"/>
                </a:solidFill>
                <a:latin typeface="Montserrat"/>
                <a:ea typeface="Montserrat"/>
                <a:cs typeface="Montserrat"/>
                <a:sym typeface="Montserrat"/>
              </a:rPr>
              <a:t>Số hóa sách báo</a:t>
            </a:r>
            <a:endParaRPr b="1">
              <a:solidFill>
                <a:schemeClr val="lt1"/>
              </a:solidFill>
              <a:latin typeface="Montserrat"/>
              <a:ea typeface="Montserrat"/>
              <a:cs typeface="Montserrat"/>
              <a:sym typeface="Montserrat"/>
            </a:endParaRPr>
          </a:p>
        </p:txBody>
      </p:sp>
      <p:sp>
        <p:nvSpPr>
          <p:cNvPr id="491" name="Google Shape;491;p56"/>
          <p:cNvSpPr txBox="1"/>
          <p:nvPr/>
        </p:nvSpPr>
        <p:spPr>
          <a:xfrm>
            <a:off x="4525025" y="1624025"/>
            <a:ext cx="21036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a:solidFill>
                  <a:schemeClr val="lt1"/>
                </a:solidFill>
                <a:latin typeface="Montserrat"/>
                <a:ea typeface="Montserrat"/>
                <a:cs typeface="Montserrat"/>
                <a:sym typeface="Montserrat"/>
              </a:rPr>
              <a:t>Dịch văn bản từ ảnh</a:t>
            </a:r>
            <a:endParaRPr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7"/>
          <p:cNvSpPr txBox="1"/>
          <p:nvPr>
            <p:ph type="title"/>
          </p:nvPr>
        </p:nvSpPr>
        <p:spPr>
          <a:xfrm>
            <a:off x="938500" y="445025"/>
            <a:ext cx="5735700" cy="5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solidFill>
                  <a:schemeClr val="lt2"/>
                </a:solidFill>
              </a:rPr>
              <a:t>1.3 </a:t>
            </a:r>
            <a:r>
              <a:rPr lang="vi">
                <a:solidFill>
                  <a:schemeClr val="lt2"/>
                </a:solidFill>
              </a:rPr>
              <a:t>Một số ứng dụng bài toán</a:t>
            </a:r>
            <a:endParaRPr>
              <a:solidFill>
                <a:schemeClr val="lt2"/>
              </a:solidFill>
            </a:endParaRPr>
          </a:p>
          <a:p>
            <a:pPr indent="0" lvl="0" marL="0" rtl="0" algn="l">
              <a:spcBef>
                <a:spcPts val="0"/>
              </a:spcBef>
              <a:spcAft>
                <a:spcPts val="0"/>
              </a:spcAft>
              <a:buNone/>
            </a:pPr>
            <a:r>
              <a:t/>
            </a:r>
            <a:endParaRPr/>
          </a:p>
        </p:txBody>
      </p:sp>
      <p:sp>
        <p:nvSpPr>
          <p:cNvPr id="497" name="Google Shape;497;p57"/>
          <p:cNvSpPr txBox="1"/>
          <p:nvPr/>
        </p:nvSpPr>
        <p:spPr>
          <a:xfrm>
            <a:off x="1012550" y="1125250"/>
            <a:ext cx="45117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a:solidFill>
                  <a:schemeClr val="lt1"/>
                </a:solidFill>
                <a:latin typeface="Montserrat"/>
                <a:ea typeface="Montserrat"/>
                <a:cs typeface="Montserrat"/>
                <a:sym typeface="Montserrat"/>
              </a:rPr>
              <a:t>Ứng dụng vào thiết bị hỗ trợ người khiếm thị </a:t>
            </a:r>
            <a:endParaRPr b="1">
              <a:solidFill>
                <a:schemeClr val="lt1"/>
              </a:solidFill>
              <a:latin typeface="Montserrat"/>
              <a:ea typeface="Montserrat"/>
              <a:cs typeface="Montserrat"/>
              <a:sym typeface="Montserrat"/>
            </a:endParaRPr>
          </a:p>
        </p:txBody>
      </p:sp>
      <p:sp>
        <p:nvSpPr>
          <p:cNvPr id="498" name="Google Shape;498;p57"/>
          <p:cNvSpPr txBox="1"/>
          <p:nvPr/>
        </p:nvSpPr>
        <p:spPr>
          <a:xfrm>
            <a:off x="4525025" y="1624025"/>
            <a:ext cx="21036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pic>
        <p:nvPicPr>
          <p:cNvPr id="499" name="Google Shape;499;p57"/>
          <p:cNvPicPr preferRelativeResize="0"/>
          <p:nvPr/>
        </p:nvPicPr>
        <p:blipFill>
          <a:blip r:embed="rId3">
            <a:alphaModFix/>
          </a:blip>
          <a:stretch>
            <a:fillRect/>
          </a:stretch>
        </p:blipFill>
        <p:spPr>
          <a:xfrm>
            <a:off x="4002150" y="2270725"/>
            <a:ext cx="2286000" cy="2286000"/>
          </a:xfrm>
          <a:prstGeom prst="rect">
            <a:avLst/>
          </a:prstGeom>
          <a:noFill/>
          <a:ln>
            <a:noFill/>
          </a:ln>
        </p:spPr>
      </p:pic>
      <p:pic>
        <p:nvPicPr>
          <p:cNvPr id="500" name="Google Shape;500;p57"/>
          <p:cNvPicPr preferRelativeResize="0"/>
          <p:nvPr/>
        </p:nvPicPr>
        <p:blipFill>
          <a:blip r:embed="rId4">
            <a:alphaModFix/>
          </a:blip>
          <a:stretch>
            <a:fillRect/>
          </a:stretch>
        </p:blipFill>
        <p:spPr>
          <a:xfrm>
            <a:off x="1598525" y="1781175"/>
            <a:ext cx="1352550" cy="790575"/>
          </a:xfrm>
          <a:prstGeom prst="rect">
            <a:avLst/>
          </a:prstGeom>
          <a:noFill/>
          <a:ln>
            <a:noFill/>
          </a:ln>
        </p:spPr>
      </p:pic>
      <p:sp>
        <p:nvSpPr>
          <p:cNvPr id="501" name="Google Shape;501;p57"/>
          <p:cNvSpPr txBox="1"/>
          <p:nvPr/>
        </p:nvSpPr>
        <p:spPr>
          <a:xfrm>
            <a:off x="8301125" y="2444475"/>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502" name="Google Shape;502;p57"/>
          <p:cNvSpPr/>
          <p:nvPr/>
        </p:nvSpPr>
        <p:spPr>
          <a:xfrm flipH="1">
            <a:off x="3452250" y="1624029"/>
            <a:ext cx="1777500" cy="876000"/>
          </a:xfrm>
          <a:prstGeom prst="wedgeEllipseCallout">
            <a:avLst>
              <a:gd fmla="val -38757" name="adj1"/>
              <a:gd fmla="val 6166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vi" sz="1300">
                <a:solidFill>
                  <a:schemeClr val="lt1"/>
                </a:solidFill>
              </a:rPr>
              <a:t>Phía trước là đường </a:t>
            </a:r>
            <a:endParaRPr b="1" sz="1300">
              <a:solidFill>
                <a:schemeClr val="lt1"/>
              </a:solidFill>
            </a:endParaRPr>
          </a:p>
          <a:p>
            <a:pPr indent="0" lvl="0" marL="0" rtl="0" algn="ctr">
              <a:spcBef>
                <a:spcPts val="0"/>
              </a:spcBef>
              <a:spcAft>
                <a:spcPts val="0"/>
              </a:spcAft>
              <a:buNone/>
            </a:pPr>
            <a:r>
              <a:rPr b="1" lang="vi" sz="1300">
                <a:solidFill>
                  <a:schemeClr val="lt1"/>
                </a:solidFill>
              </a:rPr>
              <a:t>Võ Văn Kiệt</a:t>
            </a:r>
            <a:endParaRPr b="1" sz="13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8"/>
          <p:cNvSpPr txBox="1"/>
          <p:nvPr>
            <p:ph type="title"/>
          </p:nvPr>
        </p:nvSpPr>
        <p:spPr>
          <a:xfrm>
            <a:off x="938500" y="445025"/>
            <a:ext cx="4629300" cy="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1.4 </a:t>
            </a:r>
            <a:r>
              <a:rPr lang="vi"/>
              <a:t>Các thách thức </a:t>
            </a:r>
            <a:endParaRPr/>
          </a:p>
        </p:txBody>
      </p:sp>
      <p:sp>
        <p:nvSpPr>
          <p:cNvPr id="508" name="Google Shape;508;p58"/>
          <p:cNvSpPr txBox="1"/>
          <p:nvPr>
            <p:ph idx="1" type="body"/>
          </p:nvPr>
        </p:nvSpPr>
        <p:spPr>
          <a:xfrm>
            <a:off x="938500" y="1119150"/>
            <a:ext cx="5301000" cy="3300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imes New Roman"/>
              <a:buChar char="●"/>
            </a:pPr>
            <a:r>
              <a:rPr lang="vi" sz="1500">
                <a:latin typeface="Times New Roman"/>
                <a:ea typeface="Times New Roman"/>
                <a:cs typeface="Times New Roman"/>
                <a:sym typeface="Times New Roman"/>
              </a:rPr>
              <a:t>Trong Tiếng Việt có thêm 7 chữ cái biến thể thêm dấu {Ă, Â, Đ, Ê, Ô, Ơ, Ư} cùng với 5 dấu thanh: sắc, huyền, hỏi, ngã, nặng. Gây khó khăn trong việc phân biệt những chữ có dấu và không có dấu, hay có dấu câu khác nhau. Ví dụ như phân biệt giữa các từ: hương, hường, hướng và huống.</a:t>
            </a:r>
            <a:endParaRPr sz="1500">
              <a:latin typeface="Times New Roman"/>
              <a:ea typeface="Times New Roman"/>
              <a:cs typeface="Times New Roman"/>
              <a:sym typeface="Times New Roman"/>
            </a:endParaRPr>
          </a:p>
          <a:p>
            <a:pPr indent="-323850" lvl="0" marL="457200" rtl="0" algn="l">
              <a:spcBef>
                <a:spcPts val="1000"/>
              </a:spcBef>
              <a:spcAft>
                <a:spcPts val="1000"/>
              </a:spcAft>
              <a:buSzPts val="1500"/>
              <a:buFont typeface="Times New Roman"/>
              <a:buChar char="●"/>
            </a:pPr>
            <a:r>
              <a:rPr lang="vi" sz="1500">
                <a:latin typeface="Times New Roman"/>
                <a:ea typeface="Times New Roman"/>
                <a:cs typeface="Times New Roman"/>
                <a:sym typeface="Times New Roman"/>
              </a:rPr>
              <a:t>Hình ảnh có thể được chụp trong điều kiện thiếu sáng, hình ảnh các biển hiệu không còn nguyên vẹn làm các chữ bị ngoằn ngoèo, thiếu nét hoặc kích thước quá nhỏ; Các chữ có thể bị xoay do góc chụp hoặc được biểu diễn kiểu chữ, cỡ chữ và hình khác nhau trong một bức ảnh (đa dạng phong cách nghệ thuật). Ảnh hưởng đến quá trình phát hiện và nhận dạng.</a:t>
            </a:r>
            <a:endParaRPr sz="15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